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62" r:id="rId2"/>
  </p:sldMasterIdLst>
  <p:notesMasterIdLst>
    <p:notesMasterId r:id="rId21"/>
  </p:notesMasterIdLst>
  <p:sldIdLst>
    <p:sldId id="508" r:id="rId3"/>
    <p:sldId id="517" r:id="rId4"/>
    <p:sldId id="552" r:id="rId5"/>
    <p:sldId id="540" r:id="rId6"/>
    <p:sldId id="541" r:id="rId7"/>
    <p:sldId id="542" r:id="rId8"/>
    <p:sldId id="543" r:id="rId9"/>
    <p:sldId id="544" r:id="rId10"/>
    <p:sldId id="545" r:id="rId11"/>
    <p:sldId id="546" r:id="rId12"/>
    <p:sldId id="547" r:id="rId13"/>
    <p:sldId id="548" r:id="rId14"/>
    <p:sldId id="522" r:id="rId15"/>
    <p:sldId id="549" r:id="rId16"/>
    <p:sldId id="550" r:id="rId17"/>
    <p:sldId id="537" r:id="rId18"/>
    <p:sldId id="501" r:id="rId19"/>
    <p:sldId id="553" r:id="rId2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黑体" panose="02010609060101010101" pitchFamily="49" charset="-122"/>
      <p:regular r:id="rId26"/>
    </p:embeddedFont>
    <p:embeddedFont>
      <p:font typeface="楷体" panose="02010609060101010101" pitchFamily="49" charset="-122"/>
      <p:regular r:id="rId27"/>
    </p:embeddedFont>
    <p:embeddedFont>
      <p:font typeface="幼圆" panose="02010509060101010101" pitchFamily="49" charset="-122"/>
      <p:regular r:id="rId28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33CC33"/>
    <a:srgbClr val="CC9900"/>
    <a:srgbClr val="FF9933"/>
    <a:srgbClr val="AFF22A"/>
    <a:srgbClr val="FFFFFF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32" y="96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958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810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02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990"/>
            <a:ext cx="9144000" cy="411508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aseline="0" dirty="0">
                <a:latin typeface="黑体" panose="02010609060101010101" pitchFamily="49" charset="-122"/>
                <a:ea typeface="黑体" panose="02010609060101010101" pitchFamily="49" charset="-122"/>
              </a:rPr>
              <a:t>练习三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D8869F1B-78F0-4366-BC0D-97DEC00AD52C}"/>
              </a:ext>
            </a:extLst>
          </p:cNvPr>
          <p:cNvGrpSpPr/>
          <p:nvPr userDrawn="1"/>
        </p:nvGrpSpPr>
        <p:grpSpPr>
          <a:xfrm>
            <a:off x="8013172" y="4753570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77AA9730-658B-4C82-92F2-6F3E7DE5C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05677BBF-1E66-48B2-A8DF-E0AE6545FCEF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990"/>
            <a:ext cx="9144000" cy="4115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106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emf"/><Relationship Id="rId7" Type="http://schemas.openxmlformats.org/officeDocument/2006/relationships/slide" Target="slide1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6.xml"/><Relationship Id="rId5" Type="http://schemas.openxmlformats.org/officeDocument/2006/relationships/slide" Target="slide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单圆角矩形 19"/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2" name="矩形 21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25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6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矩形 26"/>
          <p:cNvSpPr/>
          <p:nvPr/>
        </p:nvSpPr>
        <p:spPr>
          <a:xfrm>
            <a:off x="3123119" y="1435155"/>
            <a:ext cx="2687275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练习三</a:t>
            </a:r>
          </a:p>
        </p:txBody>
      </p:sp>
      <p:pic>
        <p:nvPicPr>
          <p:cNvPr id="28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0" name="组合 29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32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 panose="02010600030101010101" pitchFamily="2" charset="-122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33" name="单圆角矩形 32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5" name="单圆角矩形 34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8" name="单圆角矩形 37"/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9" name="圆角矩形 38">
            <a:hlinkClick r:id="rId5" action="ppaction://hlinksldjump"/>
          </p:cNvPr>
          <p:cNvSpPr/>
          <p:nvPr/>
        </p:nvSpPr>
        <p:spPr>
          <a:xfrm>
            <a:off x="22681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复习旧知</a:t>
            </a:r>
          </a:p>
        </p:txBody>
      </p:sp>
      <p:sp>
        <p:nvSpPr>
          <p:cNvPr id="40" name="圆角矩形 39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课堂小结</a:t>
            </a:r>
          </a:p>
        </p:txBody>
      </p:sp>
      <p:sp>
        <p:nvSpPr>
          <p:cNvPr id="41" name="圆角矩形 40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课后作业</a:t>
            </a:r>
          </a:p>
        </p:txBody>
      </p:sp>
      <p:sp>
        <p:nvSpPr>
          <p:cNvPr id="42" name="圆角矩形 41">
            <a:hlinkClick r:id="rId8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巩固练习</a:t>
            </a:r>
          </a:p>
        </p:txBody>
      </p:sp>
      <p:sp>
        <p:nvSpPr>
          <p:cNvPr id="43" name="矩形 42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分数乘法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395536" y="339502"/>
            <a:ext cx="849694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）有关科学研究表明：牛肉中含有丰富的营养成分，其中蛋白质含量约占   ，脂肪含量占   。妈妈买了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1000g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牛肉，这两种营养成分分别约有多少克？</a:t>
            </a:r>
          </a:p>
        </p:txBody>
      </p:sp>
      <p:grpSp>
        <p:nvGrpSpPr>
          <p:cNvPr id="10" name="组合 6"/>
          <p:cNvGrpSpPr/>
          <p:nvPr/>
        </p:nvGrpSpPr>
        <p:grpSpPr bwMode="auto">
          <a:xfrm>
            <a:off x="4516572" y="999768"/>
            <a:ext cx="407987" cy="706755"/>
            <a:chOff x="6873552" y="1433918"/>
            <a:chExt cx="407408" cy="706770"/>
          </a:xfrm>
        </p:grpSpPr>
        <p:sp>
          <p:nvSpPr>
            <p:cNvPr id="11" name="TextBox 5"/>
            <p:cNvSpPr txBox="1">
              <a:spLocks noChangeArrowheads="1"/>
            </p:cNvSpPr>
            <p:nvPr/>
          </p:nvSpPr>
          <p:spPr bwMode="auto">
            <a:xfrm>
              <a:off x="6921902" y="1433918"/>
              <a:ext cx="310708" cy="706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</a:p>
            <a:p>
              <a:pPr algn="ctr"/>
              <a:r>
                <a:rPr 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6873552" y="1806125"/>
              <a:ext cx="40740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0"/>
          <p:cNvGrpSpPr/>
          <p:nvPr/>
        </p:nvGrpSpPr>
        <p:grpSpPr bwMode="auto">
          <a:xfrm>
            <a:off x="7292588" y="1034872"/>
            <a:ext cx="439420" cy="706755"/>
            <a:chOff x="6857104" y="1521006"/>
            <a:chExt cx="440304" cy="706770"/>
          </a:xfrm>
        </p:grpSpPr>
        <p:sp>
          <p:nvSpPr>
            <p:cNvPr id="14" name="TextBox 5"/>
            <p:cNvSpPr txBox="1">
              <a:spLocks noChangeArrowheads="1"/>
            </p:cNvSpPr>
            <p:nvPr/>
          </p:nvSpPr>
          <p:spPr bwMode="auto">
            <a:xfrm>
              <a:off x="6857104" y="1521006"/>
              <a:ext cx="440304" cy="706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</a:p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6872852" y="1891805"/>
              <a:ext cx="40880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21"/>
          <p:cNvGrpSpPr/>
          <p:nvPr/>
        </p:nvGrpSpPr>
        <p:grpSpPr bwMode="auto">
          <a:xfrm>
            <a:off x="2621072" y="2283718"/>
            <a:ext cx="3775393" cy="707886"/>
            <a:chOff x="959004" y="3356518"/>
            <a:chExt cx="3775100" cy="707900"/>
          </a:xfrm>
        </p:grpSpPr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>
              <a:off x="959004" y="3557239"/>
              <a:ext cx="3775100" cy="400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蛋白质：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1000×    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200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g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</a:p>
          </p:txBody>
        </p:sp>
        <p:grpSp>
          <p:nvGrpSpPr>
            <p:cNvPr id="21" name="组合 13"/>
            <p:cNvGrpSpPr/>
            <p:nvPr/>
          </p:nvGrpSpPr>
          <p:grpSpPr bwMode="auto">
            <a:xfrm>
              <a:off x="2889549" y="3356518"/>
              <a:ext cx="368271" cy="707900"/>
              <a:chOff x="3424808" y="3735659"/>
              <a:chExt cx="368271" cy="707900"/>
            </a:xfrm>
          </p:grpSpPr>
          <p:sp>
            <p:nvSpPr>
              <p:cNvPr id="23" name="TextBox 14"/>
              <p:cNvSpPr txBox="1">
                <a:spLocks noChangeArrowheads="1"/>
              </p:cNvSpPr>
              <p:nvPr/>
            </p:nvSpPr>
            <p:spPr bwMode="auto">
              <a:xfrm>
                <a:off x="3452243" y="3735659"/>
                <a:ext cx="312881" cy="707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4" name="直接连接符 23"/>
              <p:cNvCxnSpPr/>
              <p:nvPr/>
            </p:nvCxnSpPr>
            <p:spPr>
              <a:xfrm rot="10800000" flipH="1">
                <a:off x="3424808" y="4125853"/>
                <a:ext cx="368271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组合 22"/>
          <p:cNvGrpSpPr/>
          <p:nvPr/>
        </p:nvGrpSpPr>
        <p:grpSpPr bwMode="auto">
          <a:xfrm>
            <a:off x="2621072" y="3004581"/>
            <a:ext cx="3775393" cy="707886"/>
            <a:chOff x="959004" y="4225919"/>
            <a:chExt cx="3775100" cy="707900"/>
          </a:xfrm>
        </p:grpSpPr>
        <p:sp>
          <p:nvSpPr>
            <p:cNvPr id="26" name="TextBox 16"/>
            <p:cNvSpPr txBox="1">
              <a:spLocks noChangeArrowheads="1"/>
            </p:cNvSpPr>
            <p:nvPr/>
          </p:nvSpPr>
          <p:spPr bwMode="auto">
            <a:xfrm>
              <a:off x="959004" y="4415882"/>
              <a:ext cx="3775100" cy="400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脂  肪：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1000×    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g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</a:p>
          </p:txBody>
        </p:sp>
        <p:grpSp>
          <p:nvGrpSpPr>
            <p:cNvPr id="27" name="组合 17"/>
            <p:cNvGrpSpPr/>
            <p:nvPr/>
          </p:nvGrpSpPr>
          <p:grpSpPr bwMode="auto">
            <a:xfrm>
              <a:off x="2854818" y="4225919"/>
              <a:ext cx="441112" cy="707900"/>
              <a:chOff x="3390077" y="3746417"/>
              <a:chExt cx="441112" cy="707900"/>
            </a:xfrm>
          </p:grpSpPr>
          <p:sp>
            <p:nvSpPr>
              <p:cNvPr id="28" name="TextBox 18"/>
              <p:cNvSpPr txBox="1">
                <a:spLocks noChangeArrowheads="1"/>
              </p:cNvSpPr>
              <p:nvPr/>
            </p:nvSpPr>
            <p:spPr bwMode="auto">
              <a:xfrm>
                <a:off x="3390077" y="3746417"/>
                <a:ext cx="441112" cy="707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 rot="10800000" flipH="1">
                <a:off x="3426758" y="4125853"/>
                <a:ext cx="368272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TextBox 20"/>
          <p:cNvSpPr txBox="1">
            <a:spLocks noChangeArrowheads="1"/>
          </p:cNvSpPr>
          <p:nvPr/>
        </p:nvSpPr>
        <p:spPr bwMode="auto">
          <a:xfrm>
            <a:off x="1619672" y="3795886"/>
            <a:ext cx="66880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答：蛋白质的成分约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200g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，脂肪的成分约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100g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2"/>
          <p:cNvSpPr txBox="1">
            <a:spLocks noChangeArrowheads="1"/>
          </p:cNvSpPr>
          <p:nvPr/>
        </p:nvSpPr>
        <p:spPr bwMode="auto">
          <a:xfrm>
            <a:off x="524881" y="325750"/>
            <a:ext cx="8151575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光明小学有学生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840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人，五年级学生数占全校学生总数的     ，五年级有多少人？五年级的女生数是本年级学生数的    ，五年级有多少女生？先画图表示，再列式计算。</a:t>
            </a:r>
          </a:p>
          <a:p>
            <a:pPr eaLnBrk="1" latinLnBrk="1">
              <a:lnSpc>
                <a:spcPct val="150000"/>
              </a:lnSpc>
            </a:pP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latinLnBrk="1">
              <a:lnSpc>
                <a:spcPct val="150000"/>
              </a:lnSpc>
            </a:pP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latinLnBrk="1">
              <a:lnSpc>
                <a:spcPct val="150000"/>
              </a:lnSpc>
            </a:pP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3"/>
          <p:cNvGrpSpPr/>
          <p:nvPr/>
        </p:nvGrpSpPr>
        <p:grpSpPr bwMode="auto">
          <a:xfrm>
            <a:off x="1907704" y="699542"/>
            <a:ext cx="409575" cy="707886"/>
            <a:chOff x="6883590" y="1433918"/>
            <a:chExt cx="408809" cy="707901"/>
          </a:xfrm>
        </p:grpSpPr>
        <p:sp>
          <p:nvSpPr>
            <p:cNvPr id="11" name="TextBox 5"/>
            <p:cNvSpPr txBox="1">
              <a:spLocks noChangeArrowheads="1"/>
            </p:cNvSpPr>
            <p:nvPr/>
          </p:nvSpPr>
          <p:spPr bwMode="auto">
            <a:xfrm>
              <a:off x="6921096" y="1433918"/>
              <a:ext cx="312321" cy="707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6883590" y="1806125"/>
              <a:ext cx="40880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7"/>
          <p:cNvGrpSpPr/>
          <p:nvPr/>
        </p:nvGrpSpPr>
        <p:grpSpPr bwMode="auto">
          <a:xfrm>
            <a:off x="3563888" y="1059582"/>
            <a:ext cx="441146" cy="707886"/>
            <a:chOff x="6856351" y="1433918"/>
            <a:chExt cx="441808" cy="707901"/>
          </a:xfrm>
        </p:grpSpPr>
        <p:sp>
          <p:nvSpPr>
            <p:cNvPr id="14" name="TextBox 5"/>
            <p:cNvSpPr txBox="1">
              <a:spLocks noChangeArrowheads="1"/>
            </p:cNvSpPr>
            <p:nvPr/>
          </p:nvSpPr>
          <p:spPr bwMode="auto">
            <a:xfrm>
              <a:off x="6856351" y="1433918"/>
              <a:ext cx="441808" cy="707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</a:p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6872161" y="1806125"/>
              <a:ext cx="4101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49"/>
          <p:cNvGrpSpPr/>
          <p:nvPr/>
        </p:nvGrpSpPr>
        <p:grpSpPr bwMode="auto">
          <a:xfrm>
            <a:off x="4358328" y="2211710"/>
            <a:ext cx="2621230" cy="707886"/>
            <a:chOff x="1382750" y="4504560"/>
            <a:chExt cx="2621246" cy="707886"/>
          </a:xfrm>
        </p:grpSpPr>
        <p:sp>
          <p:nvSpPr>
            <p:cNvPr id="29" name="TextBox 45"/>
            <p:cNvSpPr txBox="1">
              <a:spLocks noChangeArrowheads="1"/>
            </p:cNvSpPr>
            <p:nvPr/>
          </p:nvSpPr>
          <p:spPr bwMode="auto">
            <a:xfrm>
              <a:off x="1382750" y="4666203"/>
              <a:ext cx="262124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840×   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240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（人）</a:t>
              </a:r>
            </a:p>
          </p:txBody>
        </p:sp>
        <p:grpSp>
          <p:nvGrpSpPr>
            <p:cNvPr id="30" name="组合 3"/>
            <p:cNvGrpSpPr/>
            <p:nvPr/>
          </p:nvGrpSpPr>
          <p:grpSpPr bwMode="auto">
            <a:xfrm>
              <a:off x="2077055" y="4504560"/>
              <a:ext cx="409577" cy="707886"/>
              <a:chOff x="6622406" y="1487708"/>
              <a:chExt cx="408811" cy="707901"/>
            </a:xfrm>
          </p:grpSpPr>
          <p:sp>
            <p:nvSpPr>
              <p:cNvPr id="31" name="TextBox 5"/>
              <p:cNvSpPr txBox="1">
                <a:spLocks noChangeArrowheads="1"/>
              </p:cNvSpPr>
              <p:nvPr/>
            </p:nvSpPr>
            <p:spPr bwMode="auto">
              <a:xfrm>
                <a:off x="6671301" y="1487708"/>
                <a:ext cx="312322" cy="707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2" name="直接连接符 31"/>
              <p:cNvCxnSpPr/>
              <p:nvPr/>
            </p:nvCxnSpPr>
            <p:spPr>
              <a:xfrm>
                <a:off x="6622406" y="1859915"/>
                <a:ext cx="408811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组合 50"/>
          <p:cNvGrpSpPr/>
          <p:nvPr/>
        </p:nvGrpSpPr>
        <p:grpSpPr bwMode="auto">
          <a:xfrm>
            <a:off x="4358328" y="2951261"/>
            <a:ext cx="2621230" cy="707886"/>
            <a:chOff x="1382750" y="4504560"/>
            <a:chExt cx="2621246" cy="707901"/>
          </a:xfrm>
        </p:grpSpPr>
        <p:sp>
          <p:nvSpPr>
            <p:cNvPr id="34" name="TextBox 51"/>
            <p:cNvSpPr txBox="1">
              <a:spLocks noChangeArrowheads="1"/>
            </p:cNvSpPr>
            <p:nvPr/>
          </p:nvSpPr>
          <p:spPr bwMode="auto">
            <a:xfrm>
              <a:off x="1382750" y="4666203"/>
              <a:ext cx="2621246" cy="400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240×   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140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（人）</a:t>
              </a:r>
            </a:p>
          </p:txBody>
        </p:sp>
        <p:grpSp>
          <p:nvGrpSpPr>
            <p:cNvPr id="35" name="组合 3"/>
            <p:cNvGrpSpPr/>
            <p:nvPr/>
          </p:nvGrpSpPr>
          <p:grpSpPr bwMode="auto">
            <a:xfrm>
              <a:off x="2053994" y="4504560"/>
              <a:ext cx="441148" cy="707901"/>
              <a:chOff x="6599390" y="1487708"/>
              <a:chExt cx="440323" cy="707916"/>
            </a:xfrm>
          </p:grpSpPr>
          <p:sp>
            <p:nvSpPr>
              <p:cNvPr id="36" name="TextBox 5"/>
              <p:cNvSpPr txBox="1">
                <a:spLocks noChangeArrowheads="1"/>
              </p:cNvSpPr>
              <p:nvPr/>
            </p:nvSpPr>
            <p:spPr bwMode="auto">
              <a:xfrm>
                <a:off x="6599390" y="1487708"/>
                <a:ext cx="440323" cy="7079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</a:p>
              <a:p>
                <a:pPr algn="ctr"/>
                <a:r>
                  <a:rPr lang="en-US" altLang="zh-CN" sz="2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endParaRPr lang="zh-CN" altLang="en-US" sz="2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6614495" y="1859921"/>
                <a:ext cx="41039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8" name="TextBox 65"/>
          <p:cNvSpPr txBox="1">
            <a:spLocks noChangeArrowheads="1"/>
          </p:cNvSpPr>
          <p:nvPr/>
        </p:nvSpPr>
        <p:spPr bwMode="auto">
          <a:xfrm>
            <a:off x="2987824" y="3787457"/>
            <a:ext cx="60676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答：五年级有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人，五年级女生有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人。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87624" y="2275992"/>
          <a:ext cx="1666259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8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8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80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4943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43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43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943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9439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9439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9439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943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9439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9439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9439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9439"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圆角矩形标注 92"/>
          <p:cNvSpPr/>
          <p:nvPr/>
        </p:nvSpPr>
        <p:spPr>
          <a:xfrm>
            <a:off x="2429581" y="1803884"/>
            <a:ext cx="752105" cy="335518"/>
          </a:xfrm>
          <a:prstGeom prst="wedgeRoundRectCallout">
            <a:avLst>
              <a:gd name="adj1" fmla="val -43718"/>
              <a:gd name="adj2" fmla="val 78532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" name="TextBox 22"/>
          <p:cNvSpPr txBox="1">
            <a:spLocks noChangeArrowheads="1"/>
          </p:cNvSpPr>
          <p:nvPr/>
        </p:nvSpPr>
        <p:spPr bwMode="auto">
          <a:xfrm>
            <a:off x="535142" y="352406"/>
            <a:ext cx="799729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不计算，判断下面哪个算式结果在    和    之间，与同伴说一说你的理由。</a:t>
            </a:r>
          </a:p>
          <a:p>
            <a:pPr eaLnBrk="1" latinLnBrk="1">
              <a:lnSpc>
                <a:spcPct val="150000"/>
              </a:lnSpc>
            </a:pP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2"/>
          <p:cNvGrpSpPr/>
          <p:nvPr/>
        </p:nvGrpSpPr>
        <p:grpSpPr bwMode="auto">
          <a:xfrm>
            <a:off x="6121979" y="362198"/>
            <a:ext cx="409575" cy="707886"/>
            <a:chOff x="6872852" y="1433918"/>
            <a:chExt cx="408809" cy="707900"/>
          </a:xfrm>
        </p:grpSpPr>
        <p:sp>
          <p:nvSpPr>
            <p:cNvPr id="10" name="TextBox 5"/>
            <p:cNvSpPr txBox="1">
              <a:spLocks noChangeArrowheads="1"/>
            </p:cNvSpPr>
            <p:nvPr/>
          </p:nvSpPr>
          <p:spPr bwMode="auto">
            <a:xfrm>
              <a:off x="6921096" y="1433918"/>
              <a:ext cx="312321" cy="707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</a:p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6872852" y="1815604"/>
              <a:ext cx="40880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9"/>
          <p:cNvGrpSpPr/>
          <p:nvPr/>
        </p:nvGrpSpPr>
        <p:grpSpPr bwMode="auto">
          <a:xfrm>
            <a:off x="7283831" y="389933"/>
            <a:ext cx="409575" cy="707886"/>
            <a:chOff x="6872852" y="1433918"/>
            <a:chExt cx="408809" cy="707900"/>
          </a:xfrm>
        </p:grpSpPr>
        <p:sp>
          <p:nvSpPr>
            <p:cNvPr id="13" name="TextBox 5"/>
            <p:cNvSpPr txBox="1">
              <a:spLocks noChangeArrowheads="1"/>
            </p:cNvSpPr>
            <p:nvPr/>
          </p:nvSpPr>
          <p:spPr bwMode="auto">
            <a:xfrm>
              <a:off x="6921096" y="1433918"/>
              <a:ext cx="312321" cy="707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</a:p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6872852" y="1815604"/>
              <a:ext cx="40880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37"/>
          <p:cNvGrpSpPr/>
          <p:nvPr/>
        </p:nvGrpSpPr>
        <p:grpSpPr bwMode="auto">
          <a:xfrm>
            <a:off x="1190749" y="1876862"/>
            <a:ext cx="1165003" cy="707886"/>
            <a:chOff x="850427" y="2253706"/>
            <a:chExt cx="1166181" cy="707900"/>
          </a:xfrm>
          <a:noFill/>
        </p:grpSpPr>
        <p:grpSp>
          <p:nvGrpSpPr>
            <p:cNvPr id="18" name="组合 14"/>
            <p:cNvGrpSpPr/>
            <p:nvPr/>
          </p:nvGrpSpPr>
          <p:grpSpPr bwMode="auto">
            <a:xfrm>
              <a:off x="850427" y="2253706"/>
              <a:ext cx="408401" cy="707900"/>
              <a:chOff x="6872852" y="1433918"/>
              <a:chExt cx="408401" cy="707900"/>
            </a:xfrm>
            <a:grpFill/>
          </p:grpSpPr>
          <p:sp>
            <p:nvSpPr>
              <p:cNvPr id="24" name="TextBox 5"/>
              <p:cNvSpPr txBox="1">
                <a:spLocks noChangeArrowheads="1"/>
              </p:cNvSpPr>
              <p:nvPr/>
            </p:nvSpPr>
            <p:spPr bwMode="auto">
              <a:xfrm>
                <a:off x="6920644" y="1433918"/>
                <a:ext cx="313222" cy="707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  <a:p>
                <a:pPr algn="ctr"/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6872852" y="1795367"/>
                <a:ext cx="408401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7"/>
            <p:cNvSpPr txBox="1">
              <a:spLocks noChangeArrowheads="1"/>
            </p:cNvSpPr>
            <p:nvPr/>
          </p:nvSpPr>
          <p:spPr bwMode="auto">
            <a:xfrm>
              <a:off x="1204726" y="2410635"/>
              <a:ext cx="441592" cy="4001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0" name="组合 18"/>
            <p:cNvGrpSpPr/>
            <p:nvPr/>
          </p:nvGrpSpPr>
          <p:grpSpPr bwMode="auto">
            <a:xfrm>
              <a:off x="1575016" y="2253706"/>
              <a:ext cx="441592" cy="707900"/>
              <a:chOff x="6856460" y="1433918"/>
              <a:chExt cx="441592" cy="707900"/>
            </a:xfrm>
            <a:grpFill/>
          </p:grpSpPr>
          <p:sp>
            <p:nvSpPr>
              <p:cNvPr id="21" name="TextBox 5"/>
              <p:cNvSpPr txBox="1">
                <a:spLocks noChangeArrowheads="1"/>
              </p:cNvSpPr>
              <p:nvPr/>
            </p:nvSpPr>
            <p:spPr bwMode="auto">
              <a:xfrm>
                <a:off x="6856460" y="1433918"/>
                <a:ext cx="441592" cy="707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</a:p>
              <a:p>
                <a:pPr algn="ctr"/>
                <a:r>
                  <a:rPr lang="en-US" altLang="zh-CN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13</a:t>
                </a: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3" name="直接连接符 22"/>
              <p:cNvCxnSpPr/>
              <p:nvPr/>
            </p:nvCxnSpPr>
            <p:spPr>
              <a:xfrm>
                <a:off x="6872395" y="1795367"/>
                <a:ext cx="409989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组合 36"/>
          <p:cNvGrpSpPr/>
          <p:nvPr/>
        </p:nvGrpSpPr>
        <p:grpSpPr bwMode="auto">
          <a:xfrm>
            <a:off x="3772863" y="1893203"/>
            <a:ext cx="1150937" cy="707886"/>
            <a:chOff x="2852648" y="2222175"/>
            <a:chExt cx="1149790" cy="707900"/>
          </a:xfrm>
          <a:noFill/>
        </p:grpSpPr>
        <p:grpSp>
          <p:nvGrpSpPr>
            <p:cNvPr id="27" name="组合 21"/>
            <p:cNvGrpSpPr/>
            <p:nvPr/>
          </p:nvGrpSpPr>
          <p:grpSpPr bwMode="auto">
            <a:xfrm>
              <a:off x="2852648" y="2222175"/>
              <a:ext cx="409167" cy="707900"/>
              <a:chOff x="6872852" y="1433918"/>
              <a:chExt cx="409167" cy="707900"/>
            </a:xfrm>
            <a:grpFill/>
          </p:grpSpPr>
          <p:sp>
            <p:nvSpPr>
              <p:cNvPr id="32" name="TextBox 5"/>
              <p:cNvSpPr txBox="1">
                <a:spLocks noChangeArrowheads="1"/>
              </p:cNvSpPr>
              <p:nvPr/>
            </p:nvSpPr>
            <p:spPr bwMode="auto">
              <a:xfrm>
                <a:off x="6920958" y="1433918"/>
                <a:ext cx="312594" cy="707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</a:p>
              <a:p>
                <a:pPr algn="ctr"/>
                <a:r>
                  <a:rPr lang="en-US" altLang="zh-CN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3" name="直接连接符 32"/>
              <p:cNvCxnSpPr/>
              <p:nvPr/>
            </p:nvCxnSpPr>
            <p:spPr>
              <a:xfrm>
                <a:off x="6872852" y="1806125"/>
                <a:ext cx="409167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4"/>
            <p:cNvSpPr txBox="1">
              <a:spLocks noChangeArrowheads="1"/>
            </p:cNvSpPr>
            <p:nvPr/>
          </p:nvSpPr>
          <p:spPr bwMode="auto">
            <a:xfrm>
              <a:off x="3217587" y="2379104"/>
              <a:ext cx="440706" cy="4001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9" name="组合 25"/>
            <p:cNvGrpSpPr/>
            <p:nvPr/>
          </p:nvGrpSpPr>
          <p:grpSpPr bwMode="auto">
            <a:xfrm>
              <a:off x="3593271" y="2222175"/>
              <a:ext cx="409167" cy="707900"/>
              <a:chOff x="6872494" y="1433918"/>
              <a:chExt cx="409167" cy="707900"/>
            </a:xfrm>
            <a:grpFill/>
          </p:grpSpPr>
          <p:sp>
            <p:nvSpPr>
              <p:cNvPr id="30" name="TextBox 5"/>
              <p:cNvSpPr txBox="1">
                <a:spLocks noChangeArrowheads="1"/>
              </p:cNvSpPr>
              <p:nvPr/>
            </p:nvSpPr>
            <p:spPr bwMode="auto">
              <a:xfrm>
                <a:off x="6920958" y="1433918"/>
                <a:ext cx="312594" cy="707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</a:p>
              <a:p>
                <a:pPr algn="ctr"/>
                <a:r>
                  <a:rPr lang="en-US" altLang="zh-CN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>
                <a:off x="6872494" y="1806125"/>
                <a:ext cx="409167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4" name="组合 35"/>
          <p:cNvGrpSpPr/>
          <p:nvPr/>
        </p:nvGrpSpPr>
        <p:grpSpPr bwMode="auto">
          <a:xfrm>
            <a:off x="6389065" y="1893203"/>
            <a:ext cx="1165003" cy="707886"/>
            <a:chOff x="5453959" y="2222175"/>
            <a:chExt cx="1166181" cy="707900"/>
          </a:xfrm>
          <a:noFill/>
        </p:grpSpPr>
        <p:grpSp>
          <p:nvGrpSpPr>
            <p:cNvPr id="35" name="组合 28"/>
            <p:cNvGrpSpPr/>
            <p:nvPr/>
          </p:nvGrpSpPr>
          <p:grpSpPr bwMode="auto">
            <a:xfrm>
              <a:off x="5453959" y="2222175"/>
              <a:ext cx="408400" cy="707900"/>
              <a:chOff x="6872852" y="1433918"/>
              <a:chExt cx="408400" cy="707900"/>
            </a:xfrm>
            <a:grpFill/>
          </p:grpSpPr>
          <p:sp>
            <p:nvSpPr>
              <p:cNvPr id="40" name="TextBox 5"/>
              <p:cNvSpPr txBox="1">
                <a:spLocks noChangeArrowheads="1"/>
              </p:cNvSpPr>
              <p:nvPr/>
            </p:nvSpPr>
            <p:spPr bwMode="auto">
              <a:xfrm>
                <a:off x="6920644" y="1433918"/>
                <a:ext cx="313222" cy="707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</a:p>
              <a:p>
                <a:pPr algn="ctr"/>
                <a:r>
                  <a:rPr lang="en-US" altLang="zh-CN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1" name="直接连接符 40"/>
              <p:cNvCxnSpPr/>
              <p:nvPr/>
            </p:nvCxnSpPr>
            <p:spPr>
              <a:xfrm>
                <a:off x="6872852" y="1806125"/>
                <a:ext cx="408400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Box 31"/>
            <p:cNvSpPr txBox="1">
              <a:spLocks noChangeArrowheads="1"/>
            </p:cNvSpPr>
            <p:nvPr/>
          </p:nvSpPr>
          <p:spPr bwMode="auto">
            <a:xfrm>
              <a:off x="5819027" y="2379104"/>
              <a:ext cx="441592" cy="4001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7" name="组合 32"/>
            <p:cNvGrpSpPr/>
            <p:nvPr/>
          </p:nvGrpSpPr>
          <p:grpSpPr bwMode="auto">
            <a:xfrm>
              <a:off x="6178548" y="2222175"/>
              <a:ext cx="441592" cy="707900"/>
              <a:chOff x="6856460" y="1433918"/>
              <a:chExt cx="441592" cy="707900"/>
            </a:xfrm>
            <a:grpFill/>
          </p:grpSpPr>
          <p:sp>
            <p:nvSpPr>
              <p:cNvPr id="38" name="TextBox 5"/>
              <p:cNvSpPr txBox="1">
                <a:spLocks noChangeArrowheads="1"/>
              </p:cNvSpPr>
              <p:nvPr/>
            </p:nvSpPr>
            <p:spPr bwMode="auto">
              <a:xfrm>
                <a:off x="6856460" y="1433918"/>
                <a:ext cx="441592" cy="707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</a:p>
              <a:p>
                <a:pPr algn="ctr"/>
                <a:r>
                  <a:rPr lang="en-US" altLang="zh-CN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11</a:t>
                </a: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6872395" y="1806125"/>
                <a:ext cx="409989" cy="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0" name="组合 83"/>
          <p:cNvGrpSpPr/>
          <p:nvPr/>
        </p:nvGrpSpPr>
        <p:grpSpPr bwMode="auto">
          <a:xfrm>
            <a:off x="1823660" y="3551380"/>
            <a:ext cx="5299710" cy="777507"/>
            <a:chOff x="1873405" y="4881738"/>
            <a:chExt cx="5299186" cy="777507"/>
          </a:xfrm>
          <a:noFill/>
        </p:grpSpPr>
        <p:sp>
          <p:nvSpPr>
            <p:cNvPr id="71" name="TextBox 68"/>
            <p:cNvSpPr txBox="1">
              <a:spLocks noChangeArrowheads="1"/>
            </p:cNvSpPr>
            <p:nvPr/>
          </p:nvSpPr>
          <p:spPr bwMode="auto">
            <a:xfrm>
              <a:off x="1873405" y="5064898"/>
              <a:ext cx="5299186" cy="3987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答：在    和    之间的算式是          。</a:t>
              </a:r>
            </a:p>
          </p:txBody>
        </p:sp>
        <p:grpSp>
          <p:nvGrpSpPr>
            <p:cNvPr id="72" name="组合 2"/>
            <p:cNvGrpSpPr/>
            <p:nvPr/>
          </p:nvGrpSpPr>
          <p:grpSpPr bwMode="auto">
            <a:xfrm>
              <a:off x="2759556" y="4881738"/>
              <a:ext cx="409535" cy="707886"/>
              <a:chOff x="6572035" y="1466192"/>
              <a:chExt cx="408769" cy="707900"/>
            </a:xfrm>
            <a:grpFill/>
          </p:grpSpPr>
          <p:sp>
            <p:nvSpPr>
              <p:cNvPr id="84" name="TextBox 5"/>
              <p:cNvSpPr txBox="1">
                <a:spLocks noChangeArrowheads="1"/>
              </p:cNvSpPr>
              <p:nvPr/>
            </p:nvSpPr>
            <p:spPr bwMode="auto">
              <a:xfrm>
                <a:off x="6620494" y="1466192"/>
                <a:ext cx="312290" cy="707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5" name="直接连接符 84"/>
              <p:cNvCxnSpPr/>
              <p:nvPr/>
            </p:nvCxnSpPr>
            <p:spPr>
              <a:xfrm>
                <a:off x="6572035" y="1849161"/>
                <a:ext cx="408769" cy="0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组合 9"/>
            <p:cNvGrpSpPr/>
            <p:nvPr/>
          </p:nvGrpSpPr>
          <p:grpSpPr bwMode="auto">
            <a:xfrm>
              <a:off x="3556076" y="4892496"/>
              <a:ext cx="409535" cy="707886"/>
              <a:chOff x="6486065" y="1476950"/>
              <a:chExt cx="408769" cy="707900"/>
            </a:xfrm>
            <a:grpFill/>
          </p:grpSpPr>
          <p:sp>
            <p:nvSpPr>
              <p:cNvPr id="82" name="TextBox 5"/>
              <p:cNvSpPr txBox="1">
                <a:spLocks noChangeArrowheads="1"/>
              </p:cNvSpPr>
              <p:nvPr/>
            </p:nvSpPr>
            <p:spPr bwMode="auto">
              <a:xfrm>
                <a:off x="6534611" y="1476950"/>
                <a:ext cx="312290" cy="707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3" name="直接连接符 82"/>
              <p:cNvCxnSpPr/>
              <p:nvPr/>
            </p:nvCxnSpPr>
            <p:spPr>
              <a:xfrm>
                <a:off x="6486065" y="1859920"/>
                <a:ext cx="408769" cy="0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组合 36"/>
            <p:cNvGrpSpPr/>
            <p:nvPr/>
          </p:nvGrpSpPr>
          <p:grpSpPr bwMode="auto">
            <a:xfrm>
              <a:off x="5629321" y="4945644"/>
              <a:ext cx="1110610" cy="713602"/>
              <a:chOff x="1873029" y="2318357"/>
              <a:chExt cx="1109506" cy="713616"/>
            </a:xfrm>
            <a:grpFill/>
          </p:grpSpPr>
          <p:grpSp>
            <p:nvGrpSpPr>
              <p:cNvPr id="75" name="组合 21"/>
              <p:cNvGrpSpPr/>
              <p:nvPr/>
            </p:nvGrpSpPr>
            <p:grpSpPr bwMode="auto">
              <a:xfrm>
                <a:off x="1873029" y="2318357"/>
                <a:ext cx="409217" cy="707900"/>
                <a:chOff x="5893233" y="1530100"/>
                <a:chExt cx="409217" cy="707900"/>
              </a:xfrm>
              <a:grpFill/>
            </p:grpSpPr>
            <p:sp>
              <p:nvSpPr>
                <p:cNvPr id="80" name="TextBox 5"/>
                <p:cNvSpPr txBox="1">
                  <a:spLocks noChangeArrowheads="1"/>
                </p:cNvSpPr>
                <p:nvPr/>
              </p:nvSpPr>
              <p:spPr bwMode="auto">
                <a:xfrm>
                  <a:off x="5893233" y="1530100"/>
                  <a:ext cx="312563" cy="7079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000" b="1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</a:t>
                  </a:r>
                </a:p>
                <a:p>
                  <a:pPr algn="ctr"/>
                  <a:r>
                    <a:rPr lang="en-US" altLang="zh-CN" sz="2000" b="1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6</a:t>
                  </a:r>
                  <a:endParaRPr lang="zh-CN" altLang="en-US" sz="2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81" name="直接连接符 80"/>
                <p:cNvCxnSpPr/>
                <p:nvPr/>
              </p:nvCxnSpPr>
              <p:spPr>
                <a:xfrm>
                  <a:off x="5893324" y="1888936"/>
                  <a:ext cx="409126" cy="0"/>
                </a:xfrm>
                <a:prstGeom prst="line">
                  <a:avLst/>
                </a:prstGeom>
                <a:grpFill/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6" name="TextBox 24"/>
              <p:cNvSpPr txBox="1">
                <a:spLocks noChangeArrowheads="1"/>
              </p:cNvSpPr>
              <p:nvPr/>
            </p:nvSpPr>
            <p:spPr bwMode="auto">
              <a:xfrm>
                <a:off x="2185349" y="2477754"/>
                <a:ext cx="440663" cy="40011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×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77" name="组合 25"/>
              <p:cNvGrpSpPr/>
              <p:nvPr/>
            </p:nvGrpSpPr>
            <p:grpSpPr bwMode="auto">
              <a:xfrm>
                <a:off x="2573007" y="2324073"/>
                <a:ext cx="409528" cy="707900"/>
                <a:chOff x="5852230" y="1535816"/>
                <a:chExt cx="409528" cy="707900"/>
              </a:xfrm>
              <a:grpFill/>
            </p:grpSpPr>
            <p:sp>
              <p:nvSpPr>
                <p:cNvPr id="78" name="TextBox 5"/>
                <p:cNvSpPr txBox="1">
                  <a:spLocks noChangeArrowheads="1"/>
                </p:cNvSpPr>
                <p:nvPr/>
              </p:nvSpPr>
              <p:spPr bwMode="auto">
                <a:xfrm>
                  <a:off x="5852230" y="1535816"/>
                  <a:ext cx="312563" cy="7079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/>
                  <a:r>
                    <a:rPr lang="en-US" altLang="zh-CN" sz="2000" b="1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</a:p>
                <a:p>
                  <a:pPr algn="ctr"/>
                  <a:r>
                    <a:rPr lang="en-US" altLang="zh-CN" sz="2000" b="1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79" name="直接连接符 78"/>
                <p:cNvCxnSpPr/>
                <p:nvPr/>
              </p:nvCxnSpPr>
              <p:spPr>
                <a:xfrm>
                  <a:off x="5852632" y="1888936"/>
                  <a:ext cx="409126" cy="0"/>
                </a:xfrm>
                <a:prstGeom prst="line">
                  <a:avLst/>
                </a:prstGeom>
                <a:grpFill/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5" name="椭圆 4"/>
          <p:cNvSpPr/>
          <p:nvPr/>
        </p:nvSpPr>
        <p:spPr>
          <a:xfrm>
            <a:off x="1876316" y="1931951"/>
            <a:ext cx="534092" cy="5977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6" name="椭圆 85"/>
          <p:cNvSpPr/>
          <p:nvPr/>
        </p:nvSpPr>
        <p:spPr>
          <a:xfrm>
            <a:off x="4449793" y="1934480"/>
            <a:ext cx="534092" cy="5977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7" name="椭圆 86"/>
          <p:cNvSpPr/>
          <p:nvPr/>
        </p:nvSpPr>
        <p:spPr>
          <a:xfrm>
            <a:off x="7077207" y="1931951"/>
            <a:ext cx="534092" cy="5977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" name="文本框 5"/>
          <p:cNvSpPr txBox="1"/>
          <p:nvPr/>
        </p:nvSpPr>
        <p:spPr>
          <a:xfrm>
            <a:off x="2416232" y="177966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</a:p>
        </p:txBody>
      </p:sp>
      <p:sp>
        <p:nvSpPr>
          <p:cNvPr id="94" name="圆角矩形标注 93"/>
          <p:cNvSpPr/>
          <p:nvPr/>
        </p:nvSpPr>
        <p:spPr>
          <a:xfrm>
            <a:off x="4990517" y="1828106"/>
            <a:ext cx="752105" cy="335518"/>
          </a:xfrm>
          <a:prstGeom prst="wedgeRoundRectCallout">
            <a:avLst>
              <a:gd name="adj1" fmla="val -43718"/>
              <a:gd name="adj2" fmla="val 78532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95" name="文本框 94"/>
          <p:cNvSpPr txBox="1"/>
          <p:nvPr/>
        </p:nvSpPr>
        <p:spPr>
          <a:xfrm>
            <a:off x="4977168" y="180388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</a:p>
        </p:txBody>
      </p:sp>
      <p:sp>
        <p:nvSpPr>
          <p:cNvPr id="96" name="圆角矩形标注 95"/>
          <p:cNvSpPr/>
          <p:nvPr/>
        </p:nvSpPr>
        <p:spPr>
          <a:xfrm>
            <a:off x="7648792" y="1806894"/>
            <a:ext cx="752105" cy="335518"/>
          </a:xfrm>
          <a:prstGeom prst="wedgeRoundRectCallout">
            <a:avLst>
              <a:gd name="adj1" fmla="val -43718"/>
              <a:gd name="adj2" fmla="val 78532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97" name="文本框 96"/>
          <p:cNvSpPr txBox="1"/>
          <p:nvPr/>
        </p:nvSpPr>
        <p:spPr>
          <a:xfrm>
            <a:off x="7635443" y="178267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</a:p>
        </p:txBody>
      </p:sp>
      <p:grpSp>
        <p:nvGrpSpPr>
          <p:cNvPr id="107" name="组合 106"/>
          <p:cNvGrpSpPr/>
          <p:nvPr/>
        </p:nvGrpSpPr>
        <p:grpSpPr>
          <a:xfrm>
            <a:off x="971600" y="2663435"/>
            <a:ext cx="1723549" cy="707886"/>
            <a:chOff x="1021002" y="2999253"/>
            <a:chExt cx="1723549" cy="707886"/>
          </a:xfrm>
          <a:noFill/>
        </p:grpSpPr>
        <p:cxnSp>
          <p:nvCxnSpPr>
            <p:cNvPr id="88" name="直接连接符 87"/>
            <p:cNvCxnSpPr/>
            <p:nvPr/>
          </p:nvCxnSpPr>
          <p:spPr>
            <a:xfrm>
              <a:off x="1200515" y="3003798"/>
              <a:ext cx="1248537" cy="0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文本框 91"/>
            <p:cNvSpPr txBox="1"/>
            <p:nvPr/>
          </p:nvSpPr>
          <p:spPr>
            <a:xfrm>
              <a:off x="1021002" y="3150990"/>
              <a:ext cx="1723549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结果比    小</a:t>
              </a:r>
            </a:p>
          </p:txBody>
        </p:sp>
        <p:sp>
          <p:nvSpPr>
            <p:cNvPr id="98" name="TextBox 5"/>
            <p:cNvSpPr txBox="1">
              <a:spLocks noChangeArrowheads="1"/>
            </p:cNvSpPr>
            <p:nvPr/>
          </p:nvSpPr>
          <p:spPr bwMode="auto">
            <a:xfrm>
              <a:off x="1994311" y="2999253"/>
              <a:ext cx="312905" cy="7078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</a:p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9" name="直接连接符 98"/>
            <p:cNvCxnSpPr/>
            <p:nvPr/>
          </p:nvCxnSpPr>
          <p:spPr bwMode="auto">
            <a:xfrm>
              <a:off x="1946567" y="3360695"/>
              <a:ext cx="407988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组合 107"/>
          <p:cNvGrpSpPr/>
          <p:nvPr/>
        </p:nvGrpSpPr>
        <p:grpSpPr>
          <a:xfrm>
            <a:off x="3588018" y="2644784"/>
            <a:ext cx="1723549" cy="707886"/>
            <a:chOff x="3637420" y="2980602"/>
            <a:chExt cx="1723549" cy="707886"/>
          </a:xfrm>
          <a:noFill/>
        </p:grpSpPr>
        <p:cxnSp>
          <p:nvCxnSpPr>
            <p:cNvPr id="90" name="直接连接符 89"/>
            <p:cNvCxnSpPr/>
            <p:nvPr/>
          </p:nvCxnSpPr>
          <p:spPr>
            <a:xfrm>
              <a:off x="3783872" y="3018763"/>
              <a:ext cx="1248537" cy="0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文本框 100"/>
            <p:cNvSpPr txBox="1"/>
            <p:nvPr/>
          </p:nvSpPr>
          <p:spPr>
            <a:xfrm>
              <a:off x="3637420" y="3132339"/>
              <a:ext cx="1723549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结果比    小</a:t>
              </a:r>
            </a:p>
          </p:txBody>
        </p:sp>
        <p:sp>
          <p:nvSpPr>
            <p:cNvPr id="102" name="TextBox 5"/>
            <p:cNvSpPr txBox="1">
              <a:spLocks noChangeArrowheads="1"/>
            </p:cNvSpPr>
            <p:nvPr/>
          </p:nvSpPr>
          <p:spPr bwMode="auto">
            <a:xfrm>
              <a:off x="4610729" y="2980602"/>
              <a:ext cx="312905" cy="7078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</a:p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3" name="直接连接符 102"/>
            <p:cNvCxnSpPr/>
            <p:nvPr/>
          </p:nvCxnSpPr>
          <p:spPr bwMode="auto">
            <a:xfrm>
              <a:off x="4562985" y="3342044"/>
              <a:ext cx="407988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组合 108"/>
          <p:cNvGrpSpPr/>
          <p:nvPr/>
        </p:nvGrpSpPr>
        <p:grpSpPr>
          <a:xfrm>
            <a:off x="6225555" y="2667980"/>
            <a:ext cx="1723549" cy="718602"/>
            <a:chOff x="6274957" y="3003798"/>
            <a:chExt cx="1723549" cy="718602"/>
          </a:xfrm>
          <a:noFill/>
        </p:grpSpPr>
        <p:cxnSp>
          <p:nvCxnSpPr>
            <p:cNvPr id="91" name="直接连接符 90"/>
            <p:cNvCxnSpPr/>
            <p:nvPr/>
          </p:nvCxnSpPr>
          <p:spPr>
            <a:xfrm>
              <a:off x="6444869" y="3003798"/>
              <a:ext cx="1248537" cy="0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文本框 103"/>
            <p:cNvSpPr txBox="1"/>
            <p:nvPr/>
          </p:nvSpPr>
          <p:spPr>
            <a:xfrm>
              <a:off x="6274957" y="3166251"/>
              <a:ext cx="1723549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结果比    大</a:t>
              </a:r>
            </a:p>
          </p:txBody>
        </p:sp>
        <p:sp>
          <p:nvSpPr>
            <p:cNvPr id="105" name="TextBox 5"/>
            <p:cNvSpPr txBox="1">
              <a:spLocks noChangeArrowheads="1"/>
            </p:cNvSpPr>
            <p:nvPr/>
          </p:nvSpPr>
          <p:spPr bwMode="auto">
            <a:xfrm>
              <a:off x="7248266" y="3014514"/>
              <a:ext cx="312905" cy="7078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</a:p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6" name="直接连接符 105"/>
            <p:cNvCxnSpPr/>
            <p:nvPr/>
          </p:nvCxnSpPr>
          <p:spPr bwMode="auto">
            <a:xfrm>
              <a:off x="7200522" y="3375956"/>
              <a:ext cx="407988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6" grpId="0" animBg="1"/>
      <p:bldP spid="87" grpId="0" animBg="1"/>
      <p:bldP spid="6" grpId="0"/>
      <p:bldP spid="95" grpId="0"/>
      <p:bldP spid="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6" descr="微信截图_201704101832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427" y="1922883"/>
            <a:ext cx="3035126" cy="125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TextBox 22"/>
          <p:cNvSpPr txBox="1">
            <a:spLocks noChangeArrowheads="1"/>
          </p:cNvSpPr>
          <p:nvPr/>
        </p:nvSpPr>
        <p:spPr bwMode="auto">
          <a:xfrm>
            <a:off x="323527" y="1779662"/>
            <a:ext cx="568863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）在图上标出此时客轮的大致位置。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latinLnBrk="1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）此时客轮行驶了多少千米？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latinLnBrk="1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）此时客轮离武汉港还有多少千米？</a:t>
            </a:r>
          </a:p>
        </p:txBody>
      </p:sp>
      <p:sp>
        <p:nvSpPr>
          <p:cNvPr id="49" name="TextBox 22"/>
          <p:cNvSpPr txBox="1">
            <a:spLocks noChangeArrowheads="1"/>
          </p:cNvSpPr>
          <p:nvPr/>
        </p:nvSpPr>
        <p:spPr bwMode="auto">
          <a:xfrm>
            <a:off x="360656" y="340450"/>
            <a:ext cx="860383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从上海到武汉的水路长约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1100km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。一艘客轮从上海港开往武汉港，已经行驶了全程的   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latinLnBrk="1">
              <a:lnSpc>
                <a:spcPct val="150000"/>
              </a:lnSpc>
            </a:pP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0" name="组合 2"/>
          <p:cNvGrpSpPr/>
          <p:nvPr/>
        </p:nvGrpSpPr>
        <p:grpSpPr bwMode="auto">
          <a:xfrm>
            <a:off x="7524328" y="1109892"/>
            <a:ext cx="409575" cy="707886"/>
            <a:chOff x="6883590" y="1433918"/>
            <a:chExt cx="408809" cy="707900"/>
          </a:xfrm>
        </p:grpSpPr>
        <p:sp>
          <p:nvSpPr>
            <p:cNvPr id="51" name="TextBox 5"/>
            <p:cNvSpPr txBox="1">
              <a:spLocks noChangeArrowheads="1"/>
            </p:cNvSpPr>
            <p:nvPr/>
          </p:nvSpPr>
          <p:spPr bwMode="auto">
            <a:xfrm>
              <a:off x="6921096" y="1433918"/>
              <a:ext cx="312321" cy="707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6883590" y="1806125"/>
              <a:ext cx="40880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椭圆 52"/>
          <p:cNvSpPr/>
          <p:nvPr/>
        </p:nvSpPr>
        <p:spPr>
          <a:xfrm>
            <a:off x="6854740" y="2751579"/>
            <a:ext cx="77728" cy="714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grpSp>
        <p:nvGrpSpPr>
          <p:cNvPr id="54" name="组合 17"/>
          <p:cNvGrpSpPr/>
          <p:nvPr/>
        </p:nvGrpSpPr>
        <p:grpSpPr bwMode="auto">
          <a:xfrm>
            <a:off x="611560" y="3363838"/>
            <a:ext cx="3518912" cy="707886"/>
            <a:chOff x="680224" y="3467028"/>
            <a:chExt cx="3518385" cy="707886"/>
          </a:xfrm>
        </p:grpSpPr>
        <p:sp>
          <p:nvSpPr>
            <p:cNvPr id="55" name="TextBox 10"/>
            <p:cNvSpPr txBox="1">
              <a:spLocks noChangeArrowheads="1"/>
            </p:cNvSpPr>
            <p:nvPr/>
          </p:nvSpPr>
          <p:spPr bwMode="auto">
            <a:xfrm>
              <a:off x="680224" y="3643969"/>
              <a:ext cx="351838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1100×    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660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km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</a:p>
          </p:txBody>
        </p:sp>
        <p:grpSp>
          <p:nvGrpSpPr>
            <p:cNvPr id="56" name="组合 2"/>
            <p:cNvGrpSpPr/>
            <p:nvPr/>
          </p:nvGrpSpPr>
          <p:grpSpPr bwMode="auto">
            <a:xfrm>
              <a:off x="2211491" y="3467028"/>
              <a:ext cx="409514" cy="707886"/>
              <a:chOff x="6392318" y="1472413"/>
              <a:chExt cx="408748" cy="707900"/>
            </a:xfrm>
          </p:grpSpPr>
          <p:sp>
            <p:nvSpPr>
              <p:cNvPr id="57" name="TextBox 5"/>
              <p:cNvSpPr txBox="1">
                <a:spLocks noChangeArrowheads="1"/>
              </p:cNvSpPr>
              <p:nvPr/>
            </p:nvSpPr>
            <p:spPr bwMode="auto">
              <a:xfrm>
                <a:off x="6440635" y="1472413"/>
                <a:ext cx="312274" cy="707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8" name="直接连接符 57"/>
              <p:cNvCxnSpPr/>
              <p:nvPr/>
            </p:nvCxnSpPr>
            <p:spPr>
              <a:xfrm>
                <a:off x="6392318" y="1855373"/>
                <a:ext cx="40874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9" name="TextBox 14"/>
          <p:cNvSpPr txBox="1">
            <a:spLocks noChangeArrowheads="1"/>
          </p:cNvSpPr>
          <p:nvPr/>
        </p:nvSpPr>
        <p:spPr bwMode="auto">
          <a:xfrm>
            <a:off x="4736883" y="3540779"/>
            <a:ext cx="33906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1100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660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440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km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60" name="TextBox 15"/>
          <p:cNvSpPr txBox="1">
            <a:spLocks noChangeArrowheads="1"/>
          </p:cNvSpPr>
          <p:nvPr/>
        </p:nvSpPr>
        <p:spPr bwMode="auto">
          <a:xfrm>
            <a:off x="637769" y="4048244"/>
            <a:ext cx="36471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答：此时客轮行驶了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660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千米。</a:t>
            </a:r>
          </a:p>
        </p:txBody>
      </p:sp>
      <p:sp>
        <p:nvSpPr>
          <p:cNvPr id="61" name="TextBox 16"/>
          <p:cNvSpPr txBox="1">
            <a:spLocks noChangeArrowheads="1"/>
          </p:cNvSpPr>
          <p:nvPr/>
        </p:nvSpPr>
        <p:spPr bwMode="auto">
          <a:xfrm>
            <a:off x="4364927" y="4041906"/>
            <a:ext cx="44165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答：此时客轮离武汉港还有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440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千米。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9" grpId="0"/>
      <p:bldP spid="60" grpId="0"/>
      <p:bldP spid="6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2"/>
          <p:cNvSpPr txBox="1">
            <a:spLocks noChangeArrowheads="1"/>
          </p:cNvSpPr>
          <p:nvPr/>
        </p:nvSpPr>
        <p:spPr bwMode="auto">
          <a:xfrm>
            <a:off x="395536" y="339502"/>
            <a:ext cx="820261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张庄农民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2012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年人均年收入比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年增加了多少元？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91630"/>
            <a:ext cx="4364000" cy="2496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8"/>
          <p:cNvGrpSpPr/>
          <p:nvPr/>
        </p:nvGrpSpPr>
        <p:grpSpPr bwMode="auto">
          <a:xfrm>
            <a:off x="4997332" y="1995686"/>
            <a:ext cx="3005951" cy="707886"/>
            <a:chOff x="668545" y="2641513"/>
            <a:chExt cx="3006205" cy="707901"/>
          </a:xfrm>
        </p:grpSpPr>
        <p:sp>
          <p:nvSpPr>
            <p:cNvPr id="11" name="TextBox 3"/>
            <p:cNvSpPr txBox="1">
              <a:spLocks noChangeArrowheads="1"/>
            </p:cNvSpPr>
            <p:nvPr/>
          </p:nvSpPr>
          <p:spPr bwMode="auto">
            <a:xfrm>
              <a:off x="668545" y="2802526"/>
              <a:ext cx="3006205" cy="400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6000×     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600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（元）</a:t>
              </a:r>
            </a:p>
          </p:txBody>
        </p:sp>
        <p:grpSp>
          <p:nvGrpSpPr>
            <p:cNvPr id="12" name="组合 7"/>
            <p:cNvGrpSpPr/>
            <p:nvPr/>
          </p:nvGrpSpPr>
          <p:grpSpPr bwMode="auto">
            <a:xfrm>
              <a:off x="1533116" y="2641513"/>
              <a:ext cx="544559" cy="707901"/>
              <a:chOff x="1510813" y="2842235"/>
              <a:chExt cx="544559" cy="707901"/>
            </a:xfrm>
          </p:grpSpPr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1562769" y="2842235"/>
                <a:ext cx="441183" cy="707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 rot="10800000" flipH="1">
                <a:off x="1510813" y="3209635"/>
                <a:ext cx="54455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TextBox 9"/>
          <p:cNvSpPr txBox="1">
            <a:spLocks noChangeArrowheads="1"/>
          </p:cNvSpPr>
          <p:nvPr/>
        </p:nvSpPr>
        <p:spPr bwMode="auto">
          <a:xfrm>
            <a:off x="4427984" y="3003798"/>
            <a:ext cx="396044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答：张庄农民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2012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年人均收入比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年增加了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1" descr="微信截图_2017041018362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7574"/>
            <a:ext cx="7457039" cy="3462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539552" y="400568"/>
            <a:ext cx="715131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赤道的周长是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40076km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，小石块排成一行后的长度是</a:t>
            </a:r>
          </a:p>
          <a:p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13"/>
          <p:cNvGrpSpPr/>
          <p:nvPr/>
        </p:nvGrpSpPr>
        <p:grpSpPr bwMode="auto">
          <a:xfrm>
            <a:off x="2627784" y="779191"/>
            <a:ext cx="4801314" cy="712439"/>
            <a:chOff x="521127" y="5598259"/>
            <a:chExt cx="4801837" cy="712454"/>
          </a:xfrm>
        </p:grpSpPr>
        <p:sp>
          <p:nvSpPr>
            <p:cNvPr id="11" name="TextBox 3"/>
            <p:cNvSpPr txBox="1">
              <a:spLocks noChangeArrowheads="1"/>
            </p:cNvSpPr>
            <p:nvPr/>
          </p:nvSpPr>
          <p:spPr bwMode="auto">
            <a:xfrm>
              <a:off x="521127" y="5781629"/>
              <a:ext cx="4801837" cy="400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40076×   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       ＝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26717.33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km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</a:p>
          </p:txBody>
        </p:sp>
        <p:grpSp>
          <p:nvGrpSpPr>
            <p:cNvPr id="12" name="组合 7"/>
            <p:cNvGrpSpPr/>
            <p:nvPr/>
          </p:nvGrpSpPr>
          <p:grpSpPr bwMode="auto">
            <a:xfrm>
              <a:off x="1484713" y="5602813"/>
              <a:ext cx="366752" cy="707900"/>
              <a:chOff x="2399113" y="6105733"/>
              <a:chExt cx="366752" cy="707900"/>
            </a:xfrm>
          </p:grpSpPr>
          <p:sp>
            <p:nvSpPr>
              <p:cNvPr id="16" name="TextBox 4"/>
              <p:cNvSpPr txBox="1">
                <a:spLocks noChangeArrowheads="1"/>
              </p:cNvSpPr>
              <p:nvPr/>
            </p:nvSpPr>
            <p:spPr bwMode="auto">
              <a:xfrm>
                <a:off x="2425619" y="6105733"/>
                <a:ext cx="312940" cy="707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 rot="10800000" flipH="1">
                <a:off x="2399113" y="6473387"/>
                <a:ext cx="366752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8"/>
            <p:cNvGrpSpPr/>
            <p:nvPr/>
          </p:nvGrpSpPr>
          <p:grpSpPr bwMode="auto">
            <a:xfrm>
              <a:off x="2174704" y="5598259"/>
              <a:ext cx="836716" cy="707900"/>
              <a:chOff x="2014684" y="6101179"/>
              <a:chExt cx="836716" cy="707900"/>
            </a:xfrm>
          </p:grpSpPr>
          <p:sp>
            <p:nvSpPr>
              <p:cNvPr id="14" name="TextBox 9"/>
              <p:cNvSpPr txBox="1">
                <a:spLocks noChangeArrowheads="1"/>
              </p:cNvSpPr>
              <p:nvPr/>
            </p:nvSpPr>
            <p:spPr bwMode="auto">
              <a:xfrm>
                <a:off x="2025443" y="6101179"/>
                <a:ext cx="825957" cy="707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80152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5" name="直接连接符 14"/>
              <p:cNvCxnSpPr/>
              <p:nvPr/>
            </p:nvCxnSpPr>
            <p:spPr>
              <a:xfrm>
                <a:off x="2014684" y="6476646"/>
                <a:ext cx="825957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068671" y="2395129"/>
            <a:ext cx="7192707" cy="1112725"/>
            <a:chOff x="1068671" y="2395129"/>
            <a:chExt cx="7192707" cy="1112725"/>
          </a:xfrm>
        </p:grpSpPr>
        <p:sp>
          <p:nvSpPr>
            <p:cNvPr id="36" name="矩形 35"/>
            <p:cNvSpPr/>
            <p:nvPr/>
          </p:nvSpPr>
          <p:spPr>
            <a:xfrm>
              <a:off x="1133752" y="2395129"/>
              <a:ext cx="712762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068671" y="2676857"/>
              <a:ext cx="718732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一个数乘</a:t>
              </a:r>
              <a:r>
                <a:rPr lang="zh-CN" altLang="en-US" sz="2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大于</a:t>
              </a:r>
              <a:r>
                <a:rPr lang="en-US" altLang="zh-CN" sz="2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的数，得数</a:t>
              </a:r>
              <a:r>
                <a:rPr lang="zh-CN" altLang="en-US" sz="24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变大；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乘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得数不变；乘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小于</a:t>
              </a: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的数，得数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变小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547664" y="3579862"/>
            <a:ext cx="4151250" cy="722173"/>
            <a:chOff x="1898635" y="3505761"/>
            <a:chExt cx="4151250" cy="722173"/>
          </a:xfrm>
          <a:noFill/>
        </p:grpSpPr>
        <p:grpSp>
          <p:nvGrpSpPr>
            <p:cNvPr id="40" name="组合 39"/>
            <p:cNvGrpSpPr/>
            <p:nvPr/>
          </p:nvGrpSpPr>
          <p:grpSpPr>
            <a:xfrm>
              <a:off x="1898635" y="3515252"/>
              <a:ext cx="1338828" cy="400516"/>
              <a:chOff x="4723290" y="627534"/>
              <a:chExt cx="1338828" cy="400516"/>
            </a:xfrm>
            <a:grpFill/>
          </p:grpSpPr>
          <p:sp>
            <p:nvSpPr>
              <p:cNvPr id="41" name="矩形标注 40"/>
              <p:cNvSpPr/>
              <p:nvPr/>
            </p:nvSpPr>
            <p:spPr>
              <a:xfrm>
                <a:off x="4769538" y="627534"/>
                <a:ext cx="1156826" cy="367938"/>
              </a:xfrm>
              <a:prstGeom prst="wedgeRectCallout">
                <a:avLst>
                  <a:gd name="adj1" fmla="val -23714"/>
                  <a:gd name="adj2" fmla="val 83108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4723290" y="627940"/>
                <a:ext cx="1338828" cy="40011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单位“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r>
                  <a: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”</a:t>
                </a: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4522021" y="3512547"/>
              <a:ext cx="312906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3011303" y="3505761"/>
              <a:ext cx="441146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3307063" y="3519642"/>
              <a:ext cx="1338828" cy="708292"/>
              <a:chOff x="4723290" y="627534"/>
              <a:chExt cx="1338828" cy="708292"/>
            </a:xfrm>
            <a:grpFill/>
          </p:grpSpPr>
          <p:sp>
            <p:nvSpPr>
              <p:cNvPr id="46" name="矩形标注 45"/>
              <p:cNvSpPr/>
              <p:nvPr/>
            </p:nvSpPr>
            <p:spPr>
              <a:xfrm>
                <a:off x="4769538" y="627534"/>
                <a:ext cx="1156826" cy="367938"/>
              </a:xfrm>
              <a:prstGeom prst="wedgeRectCallout">
                <a:avLst>
                  <a:gd name="adj1" fmla="val -23714"/>
                  <a:gd name="adj2" fmla="val 83108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4723290" y="627940"/>
                <a:ext cx="1338828" cy="707886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对应分率</a:t>
                </a:r>
              </a:p>
              <a:p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4711057" y="3519642"/>
              <a:ext cx="1338828" cy="708292"/>
              <a:chOff x="4723290" y="627534"/>
              <a:chExt cx="1338828" cy="708292"/>
            </a:xfrm>
            <a:grpFill/>
          </p:grpSpPr>
          <p:sp>
            <p:nvSpPr>
              <p:cNvPr id="49" name="矩形标注 48"/>
              <p:cNvSpPr/>
              <p:nvPr/>
            </p:nvSpPr>
            <p:spPr>
              <a:xfrm>
                <a:off x="4769538" y="627534"/>
                <a:ext cx="1156826" cy="367938"/>
              </a:xfrm>
              <a:prstGeom prst="wedgeRectCallout">
                <a:avLst>
                  <a:gd name="adj1" fmla="val -23714"/>
                  <a:gd name="adj2" fmla="val 83108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4723290" y="627940"/>
                <a:ext cx="1338828" cy="707886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对应数量</a:t>
                </a:r>
              </a:p>
              <a:p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52" name="矩形 51"/>
          <p:cNvSpPr/>
          <p:nvPr/>
        </p:nvSpPr>
        <p:spPr>
          <a:xfrm>
            <a:off x="1115616" y="1923678"/>
            <a:ext cx="684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求一个数的几分之几是多少，就用这个数乘几分之几。</a:t>
            </a: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5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E67A8743-0873-432C-8DFC-09820EE4AA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979C0101-A484-4918-B40D-ECB2FE8C2F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20748" y="1590787"/>
            <a:ext cx="782996" cy="125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1877581" y="1059582"/>
            <a:ext cx="289818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分数乘法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63920" y1="36889" x2="58352" y2="45778"/>
                        <a14:foregroundMark x1="42094" y1="33111" x2="34744" y2="3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355" y="2793098"/>
            <a:ext cx="1072407" cy="1074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组合 14"/>
          <p:cNvGrpSpPr/>
          <p:nvPr/>
        </p:nvGrpSpPr>
        <p:grpSpPr>
          <a:xfrm>
            <a:off x="4860032" y="891917"/>
            <a:ext cx="3441730" cy="1656274"/>
            <a:chOff x="5425074" y="666746"/>
            <a:chExt cx="2788396" cy="1326536"/>
          </a:xfrm>
          <a:noFill/>
        </p:grpSpPr>
        <p:sp>
          <p:nvSpPr>
            <p:cNvPr id="16" name="云形标注 5"/>
            <p:cNvSpPr>
              <a:spLocks noChangeArrowheads="1"/>
            </p:cNvSpPr>
            <p:nvPr/>
          </p:nvSpPr>
          <p:spPr bwMode="auto">
            <a:xfrm>
              <a:off x="5425074" y="666746"/>
              <a:ext cx="2788396" cy="1326536"/>
            </a:xfrm>
            <a:prstGeom prst="cloudCallout">
              <a:avLst>
                <a:gd name="adj1" fmla="val 32487"/>
                <a:gd name="adj2" fmla="val 75542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TextBox 7"/>
            <p:cNvSpPr txBox="1">
              <a:spLocks noChangeArrowheads="1"/>
            </p:cNvSpPr>
            <p:nvPr/>
          </p:nvSpPr>
          <p:spPr bwMode="auto">
            <a:xfrm>
              <a:off x="5489354" y="808358"/>
              <a:ext cx="2724116" cy="9613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分数乘法：用分子相乘的积作为分子，分母相乘的积作为分母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87632" y="1760316"/>
            <a:ext cx="323620" cy="667924"/>
            <a:chOff x="4131442" y="1244649"/>
            <a:chExt cx="339744" cy="667924"/>
          </a:xfrm>
        </p:grpSpPr>
        <p:sp>
          <p:nvSpPr>
            <p:cNvPr id="19" name="文本框 18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文本框 21"/>
          <p:cNvSpPr txBox="1"/>
          <p:nvPr/>
        </p:nvSpPr>
        <p:spPr>
          <a:xfrm>
            <a:off x="3915636" y="1888336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847976" y="1766627"/>
            <a:ext cx="323620" cy="667924"/>
            <a:chOff x="4131442" y="1244649"/>
            <a:chExt cx="339744" cy="667924"/>
          </a:xfrm>
        </p:grpSpPr>
        <p:sp>
          <p:nvSpPr>
            <p:cNvPr id="24" name="文本框 23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云形标注 5"/>
          <p:cNvSpPr>
            <a:spLocks noChangeArrowheads="1"/>
          </p:cNvSpPr>
          <p:nvPr/>
        </p:nvSpPr>
        <p:spPr bwMode="auto">
          <a:xfrm>
            <a:off x="683568" y="3045414"/>
            <a:ext cx="2973483" cy="1326536"/>
          </a:xfrm>
          <a:prstGeom prst="cloudCallout">
            <a:avLst>
              <a:gd name="adj1" fmla="val -31454"/>
              <a:gd name="adj2" fmla="val -82450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7"/>
          <p:cNvSpPr txBox="1">
            <a:spLocks noChangeArrowheads="1"/>
          </p:cNvSpPr>
          <p:nvPr/>
        </p:nvSpPr>
        <p:spPr bwMode="auto">
          <a:xfrm>
            <a:off x="848740" y="3092190"/>
            <a:ext cx="28763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求一个数的几分之几，用乘法计算。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复习旧知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云形标注 5"/>
          <p:cNvSpPr>
            <a:spLocks noChangeArrowheads="1"/>
          </p:cNvSpPr>
          <p:nvPr/>
        </p:nvSpPr>
        <p:spPr bwMode="auto">
          <a:xfrm>
            <a:off x="1619672" y="2054401"/>
            <a:ext cx="2214544" cy="1093413"/>
          </a:xfrm>
          <a:prstGeom prst="cloudCallout">
            <a:avLst>
              <a:gd name="adj1" fmla="val -60581"/>
              <a:gd name="adj2" fmla="val -38334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468040" y="195486"/>
            <a:ext cx="813640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怎样的两个数互为倒数？怎样求一个数的倒数？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560" y="1751124"/>
            <a:ext cx="782996" cy="125267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5" name="矩形 14"/>
          <p:cNvSpPr/>
          <p:nvPr/>
        </p:nvSpPr>
        <p:spPr>
          <a:xfrm>
            <a:off x="1763688" y="2220906"/>
            <a:ext cx="2121093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kumimoji="1"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乘积是</a:t>
            </a:r>
            <a:r>
              <a:rPr kumimoji="1"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1"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的两个数</a:t>
            </a:r>
            <a:endParaRPr kumimoji="1"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kumimoji="1"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互为</a:t>
            </a:r>
            <a:r>
              <a:rPr kumimoji="1"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倒数</a:t>
            </a:r>
            <a:r>
              <a:rPr kumimoji="1"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923711" y="1778811"/>
            <a:ext cx="5040777" cy="1945067"/>
            <a:chOff x="3563888" y="2773406"/>
            <a:chExt cx="5328809" cy="1945067"/>
          </a:xfrm>
          <a:noFill/>
        </p:grpSpPr>
        <p:sp>
          <p:nvSpPr>
            <p:cNvPr id="2" name="圆角矩形标注 1"/>
            <p:cNvSpPr/>
            <p:nvPr/>
          </p:nvSpPr>
          <p:spPr>
            <a:xfrm>
              <a:off x="3563888" y="2773406"/>
              <a:ext cx="4176464" cy="1945067"/>
            </a:xfrm>
            <a:prstGeom prst="wedgeRoundRectCallout">
              <a:avLst>
                <a:gd name="adj1" fmla="val 54122"/>
                <a:gd name="adj2" fmla="val 16311"/>
                <a:gd name="adj3" fmla="val 16667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Text Box 3"/>
            <p:cNvSpPr txBox="1">
              <a:spLocks noChangeArrowheads="1"/>
            </p:cNvSpPr>
            <p:nvPr/>
          </p:nvSpPr>
          <p:spPr bwMode="auto">
            <a:xfrm>
              <a:off x="3623105" y="2816312"/>
              <a:ext cx="4160426" cy="1200329"/>
            </a:xfrm>
            <a:prstGeom prst="rect">
              <a:avLst/>
            </a:prstGeom>
            <a:grp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kumimoji="1"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求一个分数的倒数</a:t>
              </a:r>
              <a:r>
                <a:rPr kumimoji="1"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, </a:t>
              </a:r>
              <a:r>
                <a:rPr kumimoji="1"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只要把这个分数的</a:t>
              </a:r>
              <a:r>
                <a:rPr kumimoji="1"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分子、分母调换位置；</a:t>
              </a:r>
              <a:endParaRPr kumimoji="1"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740352" y="3097984"/>
              <a:ext cx="1152345" cy="1536869"/>
            </a:xfrm>
            <a:prstGeom prst="rect">
              <a:avLst/>
            </a:prstGeom>
            <a:grpFill/>
          </p:spPr>
        </p:pic>
      </p:grpSp>
      <p:sp>
        <p:nvSpPr>
          <p:cNvPr id="22" name="云形标注 5"/>
          <p:cNvSpPr>
            <a:spLocks noChangeArrowheads="1"/>
          </p:cNvSpPr>
          <p:nvPr/>
        </p:nvSpPr>
        <p:spPr bwMode="auto">
          <a:xfrm>
            <a:off x="251520" y="3288214"/>
            <a:ext cx="2666333" cy="1280816"/>
          </a:xfrm>
          <a:prstGeom prst="cloudCallout">
            <a:avLst>
              <a:gd name="adj1" fmla="val -4373"/>
              <a:gd name="adj2" fmla="val -82979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18223" y="3514984"/>
            <a:ext cx="236475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的倒数是它本身。</a:t>
            </a:r>
          </a:p>
        </p:txBody>
      </p:sp>
      <p:sp>
        <p:nvSpPr>
          <p:cNvPr id="26" name="矩形 25"/>
          <p:cNvSpPr/>
          <p:nvPr/>
        </p:nvSpPr>
        <p:spPr>
          <a:xfrm>
            <a:off x="535382" y="3959600"/>
            <a:ext cx="159530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没有倒数。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2555776" y="1203598"/>
            <a:ext cx="328479" cy="667924"/>
            <a:chOff x="3685581" y="1244649"/>
            <a:chExt cx="328479" cy="667924"/>
          </a:xfrm>
        </p:grpSpPr>
        <p:sp>
          <p:nvSpPr>
            <p:cNvPr id="28" name="文本框 27"/>
            <p:cNvSpPr txBox="1"/>
            <p:nvPr/>
          </p:nvSpPr>
          <p:spPr>
            <a:xfrm>
              <a:off x="3685581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687745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文本框 30"/>
          <p:cNvSpPr txBox="1"/>
          <p:nvPr/>
        </p:nvSpPr>
        <p:spPr>
          <a:xfrm>
            <a:off x="2827341" y="1330477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  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166689" y="1209909"/>
            <a:ext cx="320730" cy="667924"/>
            <a:chOff x="3693330" y="1244649"/>
            <a:chExt cx="320730" cy="667924"/>
          </a:xfrm>
        </p:grpSpPr>
        <p:sp>
          <p:nvSpPr>
            <p:cNvPr id="33" name="文本框 32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" name="文本框 35"/>
          <p:cNvSpPr txBox="1"/>
          <p:nvPr/>
        </p:nvSpPr>
        <p:spPr>
          <a:xfrm>
            <a:off x="3635896" y="134761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3995719" y="2834390"/>
            <a:ext cx="4392488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1"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求其他数的倒数，先将这个</a:t>
            </a:r>
            <a:endParaRPr kumimoji="1"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1"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数转化成分数。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15" grpId="0"/>
      <p:bldP spid="22" grpId="0" animBg="1"/>
      <p:bldP spid="23" grpId="0"/>
      <p:bldP spid="26" grpId="0"/>
      <p:bldP spid="31" grpId="0"/>
      <p:bldP spid="36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06821" y="915566"/>
            <a:ext cx="50585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画一画，涂一涂，算一算。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344100" y="1876945"/>
            <a:ext cx="1300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092852" y="1729074"/>
            <a:ext cx="348351" cy="667924"/>
            <a:chOff x="3681197" y="1244649"/>
            <a:chExt cx="332863" cy="667924"/>
          </a:xfrm>
        </p:grpSpPr>
        <p:sp>
          <p:nvSpPr>
            <p:cNvPr id="39" name="文本框 38"/>
            <p:cNvSpPr txBox="1"/>
            <p:nvPr/>
          </p:nvSpPr>
          <p:spPr>
            <a:xfrm>
              <a:off x="3690942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681197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1659580" y="1739960"/>
            <a:ext cx="338153" cy="667924"/>
            <a:chOff x="3690942" y="1244649"/>
            <a:chExt cx="323118" cy="667924"/>
          </a:xfrm>
        </p:grpSpPr>
        <p:sp>
          <p:nvSpPr>
            <p:cNvPr id="36" name="文本框 35"/>
            <p:cNvSpPr txBox="1"/>
            <p:nvPr/>
          </p:nvSpPr>
          <p:spPr>
            <a:xfrm>
              <a:off x="3690942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691599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1961270" y="1616777"/>
            <a:ext cx="1731920" cy="882965"/>
            <a:chOff x="1961270" y="1616777"/>
            <a:chExt cx="1731920" cy="882965"/>
          </a:xfrm>
        </p:grpSpPr>
        <p:grpSp>
          <p:nvGrpSpPr>
            <p:cNvPr id="25" name="组合 24"/>
            <p:cNvGrpSpPr/>
            <p:nvPr/>
          </p:nvGrpSpPr>
          <p:grpSpPr>
            <a:xfrm>
              <a:off x="2242342" y="1725675"/>
              <a:ext cx="1106903" cy="667924"/>
              <a:chOff x="3690608" y="1244649"/>
              <a:chExt cx="1057698" cy="667924"/>
            </a:xfrm>
          </p:grpSpPr>
          <p:sp>
            <p:nvSpPr>
              <p:cNvPr id="45" name="文本框 44"/>
              <p:cNvSpPr txBox="1"/>
              <p:nvPr/>
            </p:nvSpPr>
            <p:spPr>
              <a:xfrm>
                <a:off x="3773969" y="1244649"/>
                <a:ext cx="66661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2×1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3771378" y="1512463"/>
                <a:ext cx="9769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5×2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7" name="直接连接符 46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/>
            <p:cNvGrpSpPr/>
            <p:nvPr/>
          </p:nvGrpSpPr>
          <p:grpSpPr>
            <a:xfrm>
              <a:off x="3357536" y="1703921"/>
              <a:ext cx="335654" cy="667924"/>
              <a:chOff x="3653426" y="1244649"/>
              <a:chExt cx="320730" cy="667924"/>
            </a:xfrm>
          </p:grpSpPr>
          <p:sp>
            <p:nvSpPr>
              <p:cNvPr id="42" name="文本框 41"/>
              <p:cNvSpPr txBox="1"/>
              <p:nvPr/>
            </p:nvSpPr>
            <p:spPr>
              <a:xfrm>
                <a:off x="3664217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3662460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4" name="直接连接符 43"/>
              <p:cNvCxnSpPr/>
              <p:nvPr/>
            </p:nvCxnSpPr>
            <p:spPr>
              <a:xfrm>
                <a:off x="3653426" y="1593793"/>
                <a:ext cx="32073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7" name="文本框 26"/>
            <p:cNvSpPr txBox="1"/>
            <p:nvPr/>
          </p:nvSpPr>
          <p:spPr>
            <a:xfrm>
              <a:off x="1961270" y="1849167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075210" y="1845059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2752068" y="2137517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2383036" y="1890341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2135540" y="1616777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947705" y="209963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5347366" y="1896795"/>
            <a:ext cx="1300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964536" y="1723771"/>
            <a:ext cx="1776536" cy="689678"/>
            <a:chOff x="5964536" y="1723771"/>
            <a:chExt cx="1776536" cy="689678"/>
          </a:xfrm>
        </p:grpSpPr>
        <p:grpSp>
          <p:nvGrpSpPr>
            <p:cNvPr id="50" name="组合 49"/>
            <p:cNvGrpSpPr/>
            <p:nvPr/>
          </p:nvGrpSpPr>
          <p:grpSpPr>
            <a:xfrm>
              <a:off x="6245608" y="1745525"/>
              <a:ext cx="1106903" cy="667924"/>
              <a:chOff x="3690608" y="1244649"/>
              <a:chExt cx="1057698" cy="667924"/>
            </a:xfrm>
          </p:grpSpPr>
          <p:sp>
            <p:nvSpPr>
              <p:cNvPr id="69" name="文本框 68"/>
              <p:cNvSpPr txBox="1"/>
              <p:nvPr/>
            </p:nvSpPr>
            <p:spPr>
              <a:xfrm>
                <a:off x="3773969" y="1244649"/>
                <a:ext cx="66661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1×5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3771378" y="1512463"/>
                <a:ext cx="9769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3×6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组合 50"/>
            <p:cNvGrpSpPr/>
            <p:nvPr/>
          </p:nvGrpSpPr>
          <p:grpSpPr>
            <a:xfrm>
              <a:off x="7299925" y="1723771"/>
              <a:ext cx="441147" cy="667924"/>
              <a:chOff x="3595249" y="1244649"/>
              <a:chExt cx="421532" cy="667924"/>
            </a:xfrm>
          </p:grpSpPr>
          <p:sp>
            <p:nvSpPr>
              <p:cNvPr id="66" name="文本框 65"/>
              <p:cNvSpPr txBox="1"/>
              <p:nvPr/>
            </p:nvSpPr>
            <p:spPr>
              <a:xfrm>
                <a:off x="3664217" y="1244649"/>
                <a:ext cx="29899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3595249" y="1512463"/>
                <a:ext cx="4215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18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8" name="直接连接符 67"/>
              <p:cNvCxnSpPr/>
              <p:nvPr/>
            </p:nvCxnSpPr>
            <p:spPr>
              <a:xfrm>
                <a:off x="3653426" y="1593793"/>
                <a:ext cx="32073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2" name="文本框 51"/>
            <p:cNvSpPr txBox="1"/>
            <p:nvPr/>
          </p:nvSpPr>
          <p:spPr>
            <a:xfrm>
              <a:off x="5964536" y="1869017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7078476" y="1864909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096118" y="1748924"/>
            <a:ext cx="348351" cy="667924"/>
            <a:chOff x="3681197" y="1244649"/>
            <a:chExt cx="332863" cy="667924"/>
          </a:xfrm>
        </p:grpSpPr>
        <p:sp>
          <p:nvSpPr>
            <p:cNvPr id="63" name="文本框 62"/>
            <p:cNvSpPr txBox="1"/>
            <p:nvPr/>
          </p:nvSpPr>
          <p:spPr>
            <a:xfrm>
              <a:off x="3690942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3681197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5" name="直接连接符 64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5" name="组合 54"/>
          <p:cNvGrpSpPr/>
          <p:nvPr/>
        </p:nvGrpSpPr>
        <p:grpSpPr>
          <a:xfrm>
            <a:off x="5662846" y="1759810"/>
            <a:ext cx="338153" cy="667924"/>
            <a:chOff x="3690942" y="1244649"/>
            <a:chExt cx="323118" cy="667924"/>
          </a:xfrm>
        </p:grpSpPr>
        <p:sp>
          <p:nvSpPr>
            <p:cNvPr id="60" name="文本框 59"/>
            <p:cNvSpPr txBox="1"/>
            <p:nvPr/>
          </p:nvSpPr>
          <p:spPr>
            <a:xfrm>
              <a:off x="3690942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3691599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331640" y="2855077"/>
          <a:ext cx="1770365" cy="1146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0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0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40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40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40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331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331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5651104" y="2715766"/>
          <a:ext cx="1572768" cy="1524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4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4055">
                <a:tc>
                  <a:txBody>
                    <a:bodyPr/>
                    <a:lstStyle/>
                    <a:p>
                      <a:endParaRPr lang="zh-CN" alt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55"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55"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55">
                <a:tc>
                  <a:txBody>
                    <a:bodyPr/>
                    <a:lstStyle/>
                    <a:p>
                      <a:endParaRPr lang="zh-CN" alt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55">
                <a:tc>
                  <a:txBody>
                    <a:bodyPr/>
                    <a:lstStyle/>
                    <a:p>
                      <a:endParaRPr lang="zh-CN" alt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55">
                <a:tc>
                  <a:txBody>
                    <a:bodyPr/>
                    <a:lstStyle/>
                    <a:p>
                      <a:endParaRPr lang="zh-CN" alt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56" name="图片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5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530432" y="2863514"/>
            <a:ext cx="96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2651948" y="2863514"/>
            <a:ext cx="96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3857749" y="2863514"/>
            <a:ext cx="96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5032191" y="2863514"/>
            <a:ext cx="96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6279155" y="2860005"/>
            <a:ext cx="96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(    )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7411" y="339502"/>
            <a:ext cx="40565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写出下面各数的倒数。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2" name="组合 6"/>
          <p:cNvGrpSpPr/>
          <p:nvPr/>
        </p:nvGrpSpPr>
        <p:grpSpPr bwMode="auto">
          <a:xfrm>
            <a:off x="1823337" y="1685897"/>
            <a:ext cx="368300" cy="707886"/>
            <a:chOff x="2127015" y="2837793"/>
            <a:chExt cx="367408" cy="707900"/>
          </a:xfrm>
        </p:grpSpPr>
        <p:sp>
          <p:nvSpPr>
            <p:cNvPr id="73" name="TextBox 5"/>
            <p:cNvSpPr txBox="1">
              <a:spLocks noChangeArrowheads="1"/>
            </p:cNvSpPr>
            <p:nvPr/>
          </p:nvSpPr>
          <p:spPr bwMode="auto">
            <a:xfrm>
              <a:off x="2154645" y="2837793"/>
              <a:ext cx="312148" cy="707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</a:p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4" name="直接连接符 6"/>
            <p:cNvCxnSpPr/>
            <p:nvPr/>
          </p:nvCxnSpPr>
          <p:spPr>
            <a:xfrm rot="10800000" flipH="1">
              <a:off x="2127015" y="3200829"/>
              <a:ext cx="36740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组合 17"/>
          <p:cNvGrpSpPr/>
          <p:nvPr/>
        </p:nvGrpSpPr>
        <p:grpSpPr bwMode="auto">
          <a:xfrm>
            <a:off x="4079874" y="1694983"/>
            <a:ext cx="441146" cy="707886"/>
            <a:chOff x="2090458" y="2837793"/>
            <a:chExt cx="440520" cy="707900"/>
          </a:xfrm>
        </p:grpSpPr>
        <p:sp>
          <p:nvSpPr>
            <p:cNvPr id="76" name="TextBox 5"/>
            <p:cNvSpPr txBox="1">
              <a:spLocks noChangeArrowheads="1"/>
            </p:cNvSpPr>
            <p:nvPr/>
          </p:nvSpPr>
          <p:spPr bwMode="auto">
            <a:xfrm>
              <a:off x="2090458" y="2837793"/>
              <a:ext cx="440520" cy="707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13</a:t>
              </a:r>
            </a:p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7" name="直接连接符 6"/>
            <p:cNvCxnSpPr/>
            <p:nvPr/>
          </p:nvCxnSpPr>
          <p:spPr>
            <a:xfrm rot="10800000" flipH="1">
              <a:off x="2127624" y="3200829"/>
              <a:ext cx="36619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组合 20"/>
          <p:cNvGrpSpPr/>
          <p:nvPr/>
        </p:nvGrpSpPr>
        <p:grpSpPr bwMode="auto">
          <a:xfrm>
            <a:off x="6537497" y="1640893"/>
            <a:ext cx="366712" cy="707886"/>
            <a:chOff x="2127015" y="2837793"/>
            <a:chExt cx="367408" cy="707900"/>
          </a:xfrm>
        </p:grpSpPr>
        <p:sp>
          <p:nvSpPr>
            <p:cNvPr id="79" name="TextBox 5"/>
            <p:cNvSpPr txBox="1">
              <a:spLocks noChangeArrowheads="1"/>
            </p:cNvSpPr>
            <p:nvPr/>
          </p:nvSpPr>
          <p:spPr bwMode="auto">
            <a:xfrm>
              <a:off x="2153969" y="2837793"/>
              <a:ext cx="313500" cy="707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0" name="直接连接符 6"/>
            <p:cNvCxnSpPr/>
            <p:nvPr/>
          </p:nvCxnSpPr>
          <p:spPr>
            <a:xfrm rot="10800000" flipH="1">
              <a:off x="2127015" y="3200829"/>
              <a:ext cx="36740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TextBox 23"/>
          <p:cNvSpPr txBox="1">
            <a:spLocks noChangeArrowheads="1"/>
          </p:cNvSpPr>
          <p:nvPr/>
        </p:nvSpPr>
        <p:spPr bwMode="auto">
          <a:xfrm>
            <a:off x="2851062" y="1900210"/>
            <a:ext cx="5693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0.1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" name="TextBox 24"/>
          <p:cNvSpPr txBox="1">
            <a:spLocks noChangeArrowheads="1"/>
          </p:cNvSpPr>
          <p:nvPr/>
        </p:nvSpPr>
        <p:spPr bwMode="auto">
          <a:xfrm>
            <a:off x="5180445" y="1857957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0.01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TextBox 13"/>
          <p:cNvSpPr txBox="1">
            <a:spLocks noChangeArrowheads="1"/>
          </p:cNvSpPr>
          <p:nvPr/>
        </p:nvSpPr>
        <p:spPr bwMode="auto">
          <a:xfrm>
            <a:off x="1835896" y="2863514"/>
            <a:ext cx="3129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4" name="TextBox 14"/>
          <p:cNvSpPr txBox="1">
            <a:spLocks noChangeArrowheads="1"/>
          </p:cNvSpPr>
          <p:nvPr/>
        </p:nvSpPr>
        <p:spPr bwMode="auto">
          <a:xfrm>
            <a:off x="2881789" y="2863514"/>
            <a:ext cx="441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6" name="TextBox 16"/>
          <p:cNvSpPr txBox="1">
            <a:spLocks noChangeArrowheads="1"/>
          </p:cNvSpPr>
          <p:nvPr/>
        </p:nvSpPr>
        <p:spPr bwMode="auto">
          <a:xfrm>
            <a:off x="4094826" y="2678115"/>
            <a:ext cx="44114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</a:p>
          <a:p>
            <a:pPr algn="ctr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" name="TextBox 21"/>
          <p:cNvSpPr txBox="1">
            <a:spLocks noChangeArrowheads="1"/>
          </p:cNvSpPr>
          <p:nvPr/>
        </p:nvSpPr>
        <p:spPr bwMode="auto">
          <a:xfrm>
            <a:off x="5216455" y="2860005"/>
            <a:ext cx="5693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" name="TextBox 24"/>
          <p:cNvSpPr txBox="1">
            <a:spLocks noChangeArrowheads="1"/>
          </p:cNvSpPr>
          <p:nvPr/>
        </p:nvSpPr>
        <p:spPr bwMode="auto">
          <a:xfrm>
            <a:off x="6575642" y="2674486"/>
            <a:ext cx="31290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  <a:p>
            <a:pPr algn="ctr"/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2" name="直接连接符 6"/>
          <p:cNvCxnSpPr/>
          <p:nvPr/>
        </p:nvCxnSpPr>
        <p:spPr bwMode="auto">
          <a:xfrm rot="10800000" flipH="1">
            <a:off x="4130550" y="3035687"/>
            <a:ext cx="3683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6"/>
          <p:cNvCxnSpPr/>
          <p:nvPr/>
        </p:nvCxnSpPr>
        <p:spPr bwMode="auto">
          <a:xfrm rot="10800000" flipH="1">
            <a:off x="6552881" y="3032058"/>
            <a:ext cx="3683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/>
      <p:bldP spid="86" grpId="0"/>
      <p:bldP spid="88" grpId="0"/>
      <p:bldP spid="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22"/>
          <p:cNvSpPr txBox="1">
            <a:spLocks noChangeArrowheads="1"/>
          </p:cNvSpPr>
          <p:nvPr/>
        </p:nvSpPr>
        <p:spPr bwMode="auto">
          <a:xfrm>
            <a:off x="529568" y="331596"/>
            <a:ext cx="8146888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淘气家买来一桶食用油，每天做菜约用这桶油的    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天大约用了这桶油的几分之几？还剩几分之几？</a:t>
            </a:r>
          </a:p>
          <a:p>
            <a:pPr eaLnBrk="1" latinLnBrk="1">
              <a:lnSpc>
                <a:spcPct val="150000"/>
              </a:lnSpc>
            </a:pP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latinLnBrk="1">
              <a:lnSpc>
                <a:spcPct val="150000"/>
              </a:lnSpc>
            </a:pP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7" name="组合 21"/>
          <p:cNvGrpSpPr/>
          <p:nvPr/>
        </p:nvGrpSpPr>
        <p:grpSpPr bwMode="auto">
          <a:xfrm>
            <a:off x="1547664" y="1131590"/>
            <a:ext cx="441147" cy="707886"/>
            <a:chOff x="2941403" y="1433917"/>
            <a:chExt cx="441296" cy="707992"/>
          </a:xfrm>
        </p:grpSpPr>
        <p:sp>
          <p:nvSpPr>
            <p:cNvPr id="38" name="TextBox 5"/>
            <p:cNvSpPr txBox="1">
              <a:spLocks noChangeArrowheads="1"/>
            </p:cNvSpPr>
            <p:nvPr/>
          </p:nvSpPr>
          <p:spPr bwMode="auto">
            <a:xfrm>
              <a:off x="2941403" y="1433917"/>
              <a:ext cx="441296" cy="707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</a:p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2964460" y="1821159"/>
              <a:ext cx="38595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14"/>
          <p:cNvGrpSpPr/>
          <p:nvPr/>
        </p:nvGrpSpPr>
        <p:grpSpPr bwMode="auto">
          <a:xfrm>
            <a:off x="3177889" y="2331485"/>
            <a:ext cx="1512564" cy="718644"/>
            <a:chOff x="2263301" y="3845206"/>
            <a:chExt cx="1512162" cy="718659"/>
          </a:xfrm>
        </p:grpSpPr>
        <p:sp>
          <p:nvSpPr>
            <p:cNvPr id="43" name="TextBox 7"/>
            <p:cNvSpPr txBox="1">
              <a:spLocks noChangeArrowheads="1"/>
            </p:cNvSpPr>
            <p:nvPr/>
          </p:nvSpPr>
          <p:spPr bwMode="auto">
            <a:xfrm>
              <a:off x="2263301" y="4006859"/>
              <a:ext cx="1210265" cy="400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6×   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</a:p>
          </p:txBody>
        </p:sp>
        <p:grpSp>
          <p:nvGrpSpPr>
            <p:cNvPr id="44" name="组合 8"/>
            <p:cNvGrpSpPr/>
            <p:nvPr/>
          </p:nvGrpSpPr>
          <p:grpSpPr bwMode="auto">
            <a:xfrm>
              <a:off x="2688641" y="3845206"/>
              <a:ext cx="441028" cy="707901"/>
              <a:chOff x="3915275" y="3789449"/>
              <a:chExt cx="441028" cy="707901"/>
            </a:xfrm>
          </p:grpSpPr>
          <p:sp>
            <p:nvSpPr>
              <p:cNvPr id="48" name="TextBox 9"/>
              <p:cNvSpPr txBox="1">
                <a:spLocks noChangeArrowheads="1"/>
              </p:cNvSpPr>
              <p:nvPr/>
            </p:nvSpPr>
            <p:spPr bwMode="auto">
              <a:xfrm>
                <a:off x="3915275" y="3789449"/>
                <a:ext cx="441028" cy="707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30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9" name="直接连接符 48"/>
              <p:cNvCxnSpPr/>
              <p:nvPr/>
            </p:nvCxnSpPr>
            <p:spPr>
              <a:xfrm rot="10800000" flipH="1">
                <a:off x="3974009" y="4158128"/>
                <a:ext cx="366614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组合 11"/>
            <p:cNvGrpSpPr/>
            <p:nvPr/>
          </p:nvGrpSpPr>
          <p:grpSpPr bwMode="auto">
            <a:xfrm>
              <a:off x="3400913" y="3855964"/>
              <a:ext cx="374550" cy="707901"/>
              <a:chOff x="3880415" y="3800207"/>
              <a:chExt cx="374550" cy="707901"/>
            </a:xfrm>
          </p:grpSpPr>
          <p:sp>
            <p:nvSpPr>
              <p:cNvPr id="46" name="TextBox 12"/>
              <p:cNvSpPr txBox="1">
                <a:spLocks noChangeArrowheads="1"/>
              </p:cNvSpPr>
              <p:nvPr/>
            </p:nvSpPr>
            <p:spPr bwMode="auto">
              <a:xfrm>
                <a:off x="3914849" y="3800207"/>
                <a:ext cx="312823" cy="707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  <a:p>
                <a:pPr algn="ctr"/>
                <a:r>
                  <a:rPr lang="en-US" altLang="zh-CN" sz="2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7" name="直接连接符 46"/>
              <p:cNvCxnSpPr/>
              <p:nvPr/>
            </p:nvCxnSpPr>
            <p:spPr>
              <a:xfrm rot="10800000" flipH="1">
                <a:off x="3880415" y="4168888"/>
                <a:ext cx="37455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0" name="组合 45"/>
          <p:cNvGrpSpPr/>
          <p:nvPr/>
        </p:nvGrpSpPr>
        <p:grpSpPr bwMode="auto">
          <a:xfrm>
            <a:off x="3199400" y="3112152"/>
            <a:ext cx="1491053" cy="718644"/>
            <a:chOff x="2454059" y="4413524"/>
            <a:chExt cx="1490657" cy="718658"/>
          </a:xfrm>
        </p:grpSpPr>
        <p:sp>
          <p:nvSpPr>
            <p:cNvPr id="51" name="TextBox 16"/>
            <p:cNvSpPr txBox="1">
              <a:spLocks noChangeArrowheads="1"/>
            </p:cNvSpPr>
            <p:nvPr/>
          </p:nvSpPr>
          <p:spPr bwMode="auto">
            <a:xfrm>
              <a:off x="2454059" y="4564419"/>
              <a:ext cx="1327588" cy="400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－  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</a:p>
          </p:txBody>
        </p:sp>
        <p:grpSp>
          <p:nvGrpSpPr>
            <p:cNvPr id="52" name="组合 17"/>
            <p:cNvGrpSpPr/>
            <p:nvPr/>
          </p:nvGrpSpPr>
          <p:grpSpPr bwMode="auto">
            <a:xfrm>
              <a:off x="2950308" y="4424282"/>
              <a:ext cx="366614" cy="707900"/>
              <a:chOff x="3909314" y="3810965"/>
              <a:chExt cx="366614" cy="707900"/>
            </a:xfrm>
          </p:grpSpPr>
          <p:sp>
            <p:nvSpPr>
              <p:cNvPr id="56" name="TextBox 22"/>
              <p:cNvSpPr txBox="1">
                <a:spLocks noChangeArrowheads="1"/>
              </p:cNvSpPr>
              <p:nvPr/>
            </p:nvSpPr>
            <p:spPr bwMode="auto">
              <a:xfrm>
                <a:off x="3936358" y="3810965"/>
                <a:ext cx="312823" cy="707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 rot="10800000" flipH="1">
                <a:off x="3909314" y="4168886"/>
                <a:ext cx="366614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组合 18"/>
            <p:cNvGrpSpPr/>
            <p:nvPr/>
          </p:nvGrpSpPr>
          <p:grpSpPr bwMode="auto">
            <a:xfrm>
              <a:off x="3570166" y="4413524"/>
              <a:ext cx="374550" cy="707900"/>
              <a:chOff x="3826644" y="3800207"/>
              <a:chExt cx="374550" cy="707900"/>
            </a:xfrm>
          </p:grpSpPr>
          <p:sp>
            <p:nvSpPr>
              <p:cNvPr id="54" name="TextBox 19"/>
              <p:cNvSpPr txBox="1">
                <a:spLocks noChangeArrowheads="1"/>
              </p:cNvSpPr>
              <p:nvPr/>
            </p:nvSpPr>
            <p:spPr bwMode="auto">
              <a:xfrm>
                <a:off x="3839568" y="3800207"/>
                <a:ext cx="312823" cy="707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5" name="直接连接符 54"/>
              <p:cNvCxnSpPr/>
              <p:nvPr/>
            </p:nvCxnSpPr>
            <p:spPr>
              <a:xfrm rot="10800000" flipH="1">
                <a:off x="3826644" y="4168885"/>
                <a:ext cx="37455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8" name="组合 65"/>
          <p:cNvGrpSpPr/>
          <p:nvPr/>
        </p:nvGrpSpPr>
        <p:grpSpPr bwMode="auto">
          <a:xfrm>
            <a:off x="1979712" y="3865395"/>
            <a:ext cx="5186035" cy="722614"/>
            <a:chOff x="2775634" y="2388100"/>
            <a:chExt cx="5186806" cy="722628"/>
          </a:xfrm>
        </p:grpSpPr>
        <p:sp>
          <p:nvSpPr>
            <p:cNvPr id="59" name="TextBox 24"/>
            <p:cNvSpPr txBox="1">
              <a:spLocks noChangeArrowheads="1"/>
            </p:cNvSpPr>
            <p:nvPr/>
          </p:nvSpPr>
          <p:spPr bwMode="auto">
            <a:xfrm>
              <a:off x="2775634" y="2538200"/>
              <a:ext cx="5186806" cy="400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答：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天大约用了这桶油的    ，还剩    。</a:t>
              </a:r>
            </a:p>
          </p:txBody>
        </p:sp>
        <p:grpSp>
          <p:nvGrpSpPr>
            <p:cNvPr id="60" name="组合 42"/>
            <p:cNvGrpSpPr/>
            <p:nvPr/>
          </p:nvGrpSpPr>
          <p:grpSpPr bwMode="auto">
            <a:xfrm>
              <a:off x="5838898" y="2388100"/>
              <a:ext cx="368355" cy="707900"/>
              <a:chOff x="3575200" y="821353"/>
              <a:chExt cx="368355" cy="707900"/>
            </a:xfrm>
          </p:grpSpPr>
          <p:sp>
            <p:nvSpPr>
              <p:cNvPr id="64" name="TextBox 43"/>
              <p:cNvSpPr txBox="1">
                <a:spLocks noChangeArrowheads="1"/>
              </p:cNvSpPr>
              <p:nvPr/>
            </p:nvSpPr>
            <p:spPr bwMode="auto">
              <a:xfrm>
                <a:off x="3602593" y="821353"/>
                <a:ext cx="312953" cy="707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  <a:p>
                <a:pPr algn="ctr"/>
                <a:r>
                  <a:rPr lang="en-US" altLang="zh-CN" sz="2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5" name="直接连接符 64"/>
              <p:cNvCxnSpPr/>
              <p:nvPr/>
            </p:nvCxnSpPr>
            <p:spPr>
              <a:xfrm rot="10800000" flipH="1">
                <a:off x="3575200" y="1190030"/>
                <a:ext cx="36835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组合 62"/>
            <p:cNvGrpSpPr/>
            <p:nvPr/>
          </p:nvGrpSpPr>
          <p:grpSpPr bwMode="auto">
            <a:xfrm>
              <a:off x="7124418" y="2402828"/>
              <a:ext cx="368355" cy="707900"/>
              <a:chOff x="3411062" y="836081"/>
              <a:chExt cx="368355" cy="707900"/>
            </a:xfrm>
          </p:grpSpPr>
          <p:sp>
            <p:nvSpPr>
              <p:cNvPr id="62" name="TextBox 63"/>
              <p:cNvSpPr txBox="1">
                <a:spLocks noChangeArrowheads="1"/>
              </p:cNvSpPr>
              <p:nvPr/>
            </p:nvSpPr>
            <p:spPr bwMode="auto">
              <a:xfrm>
                <a:off x="3438509" y="836081"/>
                <a:ext cx="312953" cy="707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 rot="10800000" flipH="1">
                <a:off x="3411062" y="1204757"/>
                <a:ext cx="36835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22"/>
          <p:cNvSpPr txBox="1">
            <a:spLocks noChangeArrowheads="1"/>
          </p:cNvSpPr>
          <p:nvPr/>
        </p:nvSpPr>
        <p:spPr bwMode="auto">
          <a:xfrm>
            <a:off x="601667" y="339502"/>
            <a:ext cx="8192454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笑笑攒了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元零花钱，她拿出其中的    捐给地震灾区的希望小学。笑笑捐了多少元？</a:t>
            </a:r>
          </a:p>
          <a:p>
            <a:pPr eaLnBrk="1" latinLnBrk="1">
              <a:lnSpc>
                <a:spcPct val="150000"/>
              </a:lnSpc>
            </a:pP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1" name="组合 37"/>
          <p:cNvGrpSpPr/>
          <p:nvPr/>
        </p:nvGrpSpPr>
        <p:grpSpPr bwMode="auto">
          <a:xfrm>
            <a:off x="7452320" y="411510"/>
            <a:ext cx="358270" cy="707886"/>
            <a:chOff x="949684" y="1686169"/>
            <a:chExt cx="357903" cy="707992"/>
          </a:xfrm>
        </p:grpSpPr>
        <p:sp>
          <p:nvSpPr>
            <p:cNvPr id="67" name="TextBox 5"/>
            <p:cNvSpPr txBox="1">
              <a:spLocks noChangeArrowheads="1"/>
            </p:cNvSpPr>
            <p:nvPr/>
          </p:nvSpPr>
          <p:spPr bwMode="auto">
            <a:xfrm>
              <a:off x="961596" y="1686169"/>
              <a:ext cx="312585" cy="707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  <a:p>
              <a:pPr algn="ctr"/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8" name="直接连接符 67"/>
            <p:cNvCxnSpPr/>
            <p:nvPr/>
          </p:nvCxnSpPr>
          <p:spPr>
            <a:xfrm>
              <a:off x="949684" y="2040165"/>
              <a:ext cx="35790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组合 36"/>
          <p:cNvGrpSpPr/>
          <p:nvPr/>
        </p:nvGrpSpPr>
        <p:grpSpPr bwMode="auto">
          <a:xfrm>
            <a:off x="3131840" y="2262498"/>
            <a:ext cx="2492990" cy="707886"/>
            <a:chOff x="2252546" y="3823016"/>
            <a:chExt cx="2492763" cy="707900"/>
          </a:xfrm>
        </p:grpSpPr>
        <p:sp>
          <p:nvSpPr>
            <p:cNvPr id="72" name="TextBox 37"/>
            <p:cNvSpPr txBox="1">
              <a:spLocks noChangeArrowheads="1"/>
            </p:cNvSpPr>
            <p:nvPr/>
          </p:nvSpPr>
          <p:spPr bwMode="auto">
            <a:xfrm>
              <a:off x="2252546" y="4006859"/>
              <a:ext cx="2492763" cy="400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35×    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21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（元）</a:t>
              </a:r>
            </a:p>
          </p:txBody>
        </p:sp>
        <p:grpSp>
          <p:nvGrpSpPr>
            <p:cNvPr id="73" name="组合 8"/>
            <p:cNvGrpSpPr/>
            <p:nvPr/>
          </p:nvGrpSpPr>
          <p:grpSpPr bwMode="auto">
            <a:xfrm>
              <a:off x="2911696" y="3823016"/>
              <a:ext cx="368267" cy="707900"/>
              <a:chOff x="4138330" y="3767259"/>
              <a:chExt cx="368267" cy="707900"/>
            </a:xfrm>
          </p:grpSpPr>
          <p:sp>
            <p:nvSpPr>
              <p:cNvPr id="74" name="TextBox 42"/>
              <p:cNvSpPr txBox="1">
                <a:spLocks noChangeArrowheads="1"/>
              </p:cNvSpPr>
              <p:nvPr/>
            </p:nvSpPr>
            <p:spPr bwMode="auto">
              <a:xfrm>
                <a:off x="4165907" y="3767259"/>
                <a:ext cx="312878" cy="707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5" name="直接连接符 74"/>
              <p:cNvCxnSpPr/>
              <p:nvPr/>
            </p:nvCxnSpPr>
            <p:spPr>
              <a:xfrm rot="10800000" flipH="1">
                <a:off x="4138330" y="4146695"/>
                <a:ext cx="368267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6" name="TextBox 44"/>
          <p:cNvSpPr txBox="1">
            <a:spLocks noChangeArrowheads="1"/>
          </p:cNvSpPr>
          <p:nvPr/>
        </p:nvSpPr>
        <p:spPr bwMode="auto">
          <a:xfrm>
            <a:off x="2915816" y="3395776"/>
            <a:ext cx="34323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答：笑笑捐了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975" y="994576"/>
            <a:ext cx="7583766" cy="199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组合 10"/>
          <p:cNvGrpSpPr/>
          <p:nvPr/>
        </p:nvGrpSpPr>
        <p:grpSpPr bwMode="auto">
          <a:xfrm>
            <a:off x="3203848" y="3159031"/>
            <a:ext cx="2749471" cy="707886"/>
            <a:chOff x="1650381" y="3957117"/>
            <a:chExt cx="2775393" cy="708046"/>
          </a:xfrm>
        </p:grpSpPr>
        <p:sp>
          <p:nvSpPr>
            <p:cNvPr id="20" name="TextBox 4"/>
            <p:cNvSpPr txBox="1">
              <a:spLocks noChangeArrowheads="1"/>
            </p:cNvSpPr>
            <p:nvPr/>
          </p:nvSpPr>
          <p:spPr bwMode="auto">
            <a:xfrm>
              <a:off x="1650381" y="4129520"/>
              <a:ext cx="2775393" cy="4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365×    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219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（天）</a:t>
              </a:r>
            </a:p>
          </p:txBody>
        </p:sp>
        <p:grpSp>
          <p:nvGrpSpPr>
            <p:cNvPr id="21" name="组合 8"/>
            <p:cNvGrpSpPr/>
            <p:nvPr/>
          </p:nvGrpSpPr>
          <p:grpSpPr bwMode="auto">
            <a:xfrm>
              <a:off x="2457209" y="3957117"/>
              <a:ext cx="368302" cy="708046"/>
              <a:chOff x="3694994" y="4826913"/>
              <a:chExt cx="368302" cy="708046"/>
            </a:xfrm>
          </p:grpSpPr>
          <p:sp>
            <p:nvSpPr>
              <p:cNvPr id="23" name="TextBox 5"/>
              <p:cNvSpPr txBox="1">
                <a:spLocks noChangeArrowheads="1"/>
              </p:cNvSpPr>
              <p:nvPr/>
            </p:nvSpPr>
            <p:spPr bwMode="auto">
              <a:xfrm>
                <a:off x="3721501" y="4826913"/>
                <a:ext cx="315857" cy="7080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4" name="直接连接符 23"/>
              <p:cNvCxnSpPr/>
              <p:nvPr/>
            </p:nvCxnSpPr>
            <p:spPr>
              <a:xfrm rot="10800000" flipH="1">
                <a:off x="3694994" y="5198280"/>
                <a:ext cx="368302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TextBox 9"/>
          <p:cNvSpPr txBox="1">
            <a:spLocks noChangeArrowheads="1"/>
          </p:cNvSpPr>
          <p:nvPr/>
        </p:nvSpPr>
        <p:spPr bwMode="auto">
          <a:xfrm>
            <a:off x="2771800" y="3939902"/>
            <a:ext cx="46299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219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天空气质量为优。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22"/>
          <p:cNvSpPr txBox="1">
            <a:spLocks noChangeArrowheads="1"/>
          </p:cNvSpPr>
          <p:nvPr/>
        </p:nvSpPr>
        <p:spPr bwMode="auto">
          <a:xfrm>
            <a:off x="467543" y="339502"/>
            <a:ext cx="43172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想一想，算一算。</a:t>
            </a:r>
          </a:p>
        </p:txBody>
      </p:sp>
      <p:sp>
        <p:nvSpPr>
          <p:cNvPr id="16" name="TextBox 22"/>
          <p:cNvSpPr txBox="1">
            <a:spLocks noChangeArrowheads="1"/>
          </p:cNvSpPr>
          <p:nvPr/>
        </p:nvSpPr>
        <p:spPr bwMode="auto">
          <a:xfrm>
            <a:off x="467544" y="627534"/>
            <a:ext cx="8326577" cy="332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）一支牙膏用了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天，大约用去总量的   。过了半个月，又大约用去了剩下的   。这半个月用去的牙膏是牙膏总量的几分之几？</a:t>
            </a:r>
          </a:p>
          <a:p>
            <a:pPr eaLnBrk="1" latinLnBrk="1">
              <a:lnSpc>
                <a:spcPct val="150000"/>
              </a:lnSpc>
            </a:pP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latinLnBrk="1">
              <a:lnSpc>
                <a:spcPct val="150000"/>
              </a:lnSpc>
            </a:pP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5"/>
          <p:cNvSpPr txBox="1">
            <a:spLocks noChangeArrowheads="1"/>
          </p:cNvSpPr>
          <p:nvPr/>
        </p:nvSpPr>
        <p:spPr bwMode="auto">
          <a:xfrm>
            <a:off x="7260590" y="729615"/>
            <a:ext cx="31305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</a:p>
          <a:p>
            <a:pPr algn="ctr"/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7212965" y="1090930"/>
            <a:ext cx="4083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5"/>
          <p:cNvSpPr txBox="1">
            <a:spLocks noChangeArrowheads="1"/>
          </p:cNvSpPr>
          <p:nvPr/>
        </p:nvSpPr>
        <p:spPr bwMode="auto">
          <a:xfrm>
            <a:off x="5611495" y="1311275"/>
            <a:ext cx="31305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  <a:p>
            <a:pPr algn="ctr"/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5564505" y="1694180"/>
            <a:ext cx="4083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1"/>
          <p:cNvGrpSpPr/>
          <p:nvPr/>
        </p:nvGrpSpPr>
        <p:grpSpPr bwMode="auto">
          <a:xfrm>
            <a:off x="3922920" y="2499742"/>
            <a:ext cx="1641307" cy="710165"/>
            <a:chOff x="1115122" y="3532971"/>
            <a:chExt cx="1640529" cy="710179"/>
          </a:xfrm>
        </p:grpSpPr>
        <p:sp>
          <p:nvSpPr>
            <p:cNvPr id="35" name="TextBox 11"/>
            <p:cNvSpPr txBox="1">
              <a:spLocks noChangeArrowheads="1"/>
            </p:cNvSpPr>
            <p:nvPr/>
          </p:nvSpPr>
          <p:spPr bwMode="auto">
            <a:xfrm>
              <a:off x="1115122" y="3694624"/>
              <a:ext cx="1594554" cy="400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－    ＝  </a:t>
              </a:r>
            </a:p>
          </p:txBody>
        </p:sp>
        <p:grpSp>
          <p:nvGrpSpPr>
            <p:cNvPr id="36" name="组合 16"/>
            <p:cNvGrpSpPr/>
            <p:nvPr/>
          </p:nvGrpSpPr>
          <p:grpSpPr bwMode="auto">
            <a:xfrm>
              <a:off x="1664322" y="3532971"/>
              <a:ext cx="366539" cy="707900"/>
              <a:chOff x="4006078" y="3789449"/>
              <a:chExt cx="366539" cy="707900"/>
            </a:xfrm>
          </p:grpSpPr>
          <p:sp>
            <p:nvSpPr>
              <p:cNvPr id="40" name="TextBox 12"/>
              <p:cNvSpPr txBox="1">
                <a:spLocks noChangeArrowheads="1"/>
              </p:cNvSpPr>
              <p:nvPr/>
            </p:nvSpPr>
            <p:spPr bwMode="auto">
              <a:xfrm>
                <a:off x="4033196" y="3789449"/>
                <a:ext cx="312758" cy="707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  <a:p>
                <a:pPr algn="ctr"/>
                <a:r>
                  <a:rPr lang="en-US" altLang="zh-CN" sz="2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1" name="直接连接符 40"/>
              <p:cNvCxnSpPr/>
              <p:nvPr/>
            </p:nvCxnSpPr>
            <p:spPr>
              <a:xfrm rot="10800000" flipH="1">
                <a:off x="4006078" y="4158129"/>
                <a:ext cx="36653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组合 17"/>
            <p:cNvGrpSpPr/>
            <p:nvPr/>
          </p:nvGrpSpPr>
          <p:grpSpPr bwMode="auto">
            <a:xfrm>
              <a:off x="2389112" y="3535250"/>
              <a:ext cx="366539" cy="707900"/>
              <a:chOff x="4017190" y="3791728"/>
              <a:chExt cx="366539" cy="707900"/>
            </a:xfrm>
          </p:grpSpPr>
          <p:sp>
            <p:nvSpPr>
              <p:cNvPr id="38" name="TextBox 18"/>
              <p:cNvSpPr txBox="1">
                <a:spLocks noChangeArrowheads="1"/>
              </p:cNvSpPr>
              <p:nvPr/>
            </p:nvSpPr>
            <p:spPr bwMode="auto">
              <a:xfrm>
                <a:off x="4044080" y="3791728"/>
                <a:ext cx="312758" cy="707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 rot="10800000" flipH="1">
                <a:off x="4017190" y="4158126"/>
                <a:ext cx="36653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组合 30"/>
          <p:cNvGrpSpPr/>
          <p:nvPr/>
        </p:nvGrpSpPr>
        <p:grpSpPr bwMode="auto">
          <a:xfrm>
            <a:off x="3875791" y="3181857"/>
            <a:ext cx="1873251" cy="707886"/>
            <a:chOff x="3401713" y="3479181"/>
            <a:chExt cx="1872826" cy="707900"/>
          </a:xfrm>
        </p:grpSpPr>
        <p:grpSp>
          <p:nvGrpSpPr>
            <p:cNvPr id="43" name="组合 20"/>
            <p:cNvGrpSpPr/>
            <p:nvPr/>
          </p:nvGrpSpPr>
          <p:grpSpPr bwMode="auto">
            <a:xfrm>
              <a:off x="3401713" y="3479181"/>
              <a:ext cx="366630" cy="707900"/>
              <a:chOff x="4059636" y="3735659"/>
              <a:chExt cx="366630" cy="707900"/>
            </a:xfrm>
          </p:grpSpPr>
          <p:sp>
            <p:nvSpPr>
              <p:cNvPr id="51" name="TextBox 21"/>
              <p:cNvSpPr txBox="1">
                <a:spLocks noChangeArrowheads="1"/>
              </p:cNvSpPr>
              <p:nvPr/>
            </p:nvSpPr>
            <p:spPr bwMode="auto">
              <a:xfrm>
                <a:off x="4086922" y="3735659"/>
                <a:ext cx="312835" cy="707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</a:p>
              <a:p>
                <a:pPr algn="ctr"/>
                <a:r>
                  <a:rPr lang="en-US" altLang="zh-CN" sz="2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2" name="直接连接符 51"/>
              <p:cNvCxnSpPr/>
              <p:nvPr/>
            </p:nvCxnSpPr>
            <p:spPr>
              <a:xfrm rot="10800000" flipH="1">
                <a:off x="4059636" y="4115095"/>
                <a:ext cx="36663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Box 23"/>
            <p:cNvSpPr txBox="1">
              <a:spLocks noChangeArrowheads="1"/>
            </p:cNvSpPr>
            <p:nvPr/>
          </p:nvSpPr>
          <p:spPr bwMode="auto">
            <a:xfrm>
              <a:off x="3702205" y="3640833"/>
              <a:ext cx="1210313" cy="400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    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</a:p>
          </p:txBody>
        </p:sp>
        <p:grpSp>
          <p:nvGrpSpPr>
            <p:cNvPr id="45" name="组合 24"/>
            <p:cNvGrpSpPr/>
            <p:nvPr/>
          </p:nvGrpSpPr>
          <p:grpSpPr bwMode="auto">
            <a:xfrm>
              <a:off x="4104817" y="3479181"/>
              <a:ext cx="366629" cy="707900"/>
              <a:chOff x="4060213" y="3735659"/>
              <a:chExt cx="366629" cy="707900"/>
            </a:xfrm>
          </p:grpSpPr>
          <p:sp>
            <p:nvSpPr>
              <p:cNvPr id="49" name="TextBox 25"/>
              <p:cNvSpPr txBox="1">
                <a:spLocks noChangeArrowheads="1"/>
              </p:cNvSpPr>
              <p:nvPr/>
            </p:nvSpPr>
            <p:spPr bwMode="auto">
              <a:xfrm>
                <a:off x="4086922" y="3735659"/>
                <a:ext cx="312835" cy="707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  <a:p>
                <a:pPr algn="ctr"/>
                <a:r>
                  <a:rPr lang="en-US" altLang="zh-CN" sz="2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0" name="直接连接符 49"/>
              <p:cNvCxnSpPr/>
              <p:nvPr/>
            </p:nvCxnSpPr>
            <p:spPr>
              <a:xfrm rot="10800000" flipH="1">
                <a:off x="4060213" y="4115095"/>
                <a:ext cx="36662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组合 27"/>
            <p:cNvGrpSpPr/>
            <p:nvPr/>
          </p:nvGrpSpPr>
          <p:grpSpPr bwMode="auto">
            <a:xfrm>
              <a:off x="4907911" y="3479181"/>
              <a:ext cx="366628" cy="707900"/>
              <a:chOff x="4060418" y="3735659"/>
              <a:chExt cx="366628" cy="707900"/>
            </a:xfrm>
          </p:grpSpPr>
          <p:sp>
            <p:nvSpPr>
              <p:cNvPr id="47" name="TextBox 28"/>
              <p:cNvSpPr txBox="1">
                <a:spLocks noChangeArrowheads="1"/>
              </p:cNvSpPr>
              <p:nvPr/>
            </p:nvSpPr>
            <p:spPr bwMode="auto">
              <a:xfrm>
                <a:off x="4086922" y="3735659"/>
                <a:ext cx="312835" cy="707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  <a:p>
                <a:pPr algn="ctr"/>
                <a:r>
                  <a:rPr lang="en-US" altLang="zh-CN" sz="20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8" name="直接连接符 47"/>
              <p:cNvCxnSpPr/>
              <p:nvPr/>
            </p:nvCxnSpPr>
            <p:spPr>
              <a:xfrm rot="10800000" flipH="1">
                <a:off x="4060418" y="4115095"/>
                <a:ext cx="36662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组合 36"/>
          <p:cNvGrpSpPr/>
          <p:nvPr/>
        </p:nvGrpSpPr>
        <p:grpSpPr bwMode="auto">
          <a:xfrm>
            <a:off x="2411760" y="3743463"/>
            <a:ext cx="5290820" cy="707886"/>
            <a:chOff x="1505414" y="5263232"/>
            <a:chExt cx="5290169" cy="706725"/>
          </a:xfrm>
        </p:grpSpPr>
        <p:sp>
          <p:nvSpPr>
            <p:cNvPr id="54" name="TextBox 32"/>
            <p:cNvSpPr txBox="1">
              <a:spLocks noChangeArrowheads="1"/>
            </p:cNvSpPr>
            <p:nvPr/>
          </p:nvSpPr>
          <p:spPr bwMode="auto">
            <a:xfrm>
              <a:off x="1505414" y="5456517"/>
              <a:ext cx="5290169" cy="398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答：这半个月用去的牙膏是牙膏总量的    。</a:t>
              </a:r>
            </a:p>
          </p:txBody>
        </p:sp>
        <p:grpSp>
          <p:nvGrpSpPr>
            <p:cNvPr id="55" name="组合 33"/>
            <p:cNvGrpSpPr/>
            <p:nvPr/>
          </p:nvGrpSpPr>
          <p:grpSpPr bwMode="auto">
            <a:xfrm>
              <a:off x="6040522" y="5263232"/>
              <a:ext cx="366667" cy="706725"/>
              <a:chOff x="3174659" y="3757817"/>
              <a:chExt cx="366667" cy="706725"/>
            </a:xfrm>
          </p:grpSpPr>
          <p:sp>
            <p:nvSpPr>
              <p:cNvPr id="56" name="TextBox 34"/>
              <p:cNvSpPr txBox="1">
                <a:spLocks noChangeArrowheads="1"/>
              </p:cNvSpPr>
              <p:nvPr/>
            </p:nvSpPr>
            <p:spPr bwMode="auto">
              <a:xfrm>
                <a:off x="3174699" y="3757817"/>
                <a:ext cx="312867" cy="706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</a:p>
              <a:p>
                <a:pPr algn="ctr"/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 rot="10800000" flipH="1">
                <a:off x="3174659" y="4111020"/>
                <a:ext cx="366667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931</Words>
  <Application>Microsoft Office PowerPoint</Application>
  <PresentationFormat>全屏显示(16:9)</PresentationFormat>
  <Paragraphs>233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Times New Roman</vt:lpstr>
      <vt:lpstr>楷体</vt:lpstr>
      <vt:lpstr>Calibri</vt:lpstr>
      <vt:lpstr>幼圆</vt:lpstr>
      <vt:lpstr>宋体</vt:lpstr>
      <vt:lpstr>Arial</vt:lpstr>
      <vt:lpstr>Wingdings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2019-10-18T02:09:07Z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